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
  </p:notesMasterIdLst>
  <p:sldIdLst>
    <p:sldId id="256" r:id="rId3"/>
    <p:sldId id="434" r:id="rId4"/>
    <p:sldId id="435" r:id="rId5"/>
    <p:sldId id="433" r:id="rId6"/>
    <p:sldId id="436" r:id="rId7"/>
    <p:sldId id="425" r:id="rId8"/>
    <p:sldId id="437" r:id="rId9"/>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0E49"/>
    <a:srgbClr val="6D114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3" autoAdjust="0"/>
    <p:restoredTop sz="94660"/>
  </p:normalViewPr>
  <p:slideViewPr>
    <p:cSldViewPr snapToGrid="0">
      <p:cViewPr varScale="1">
        <p:scale>
          <a:sx n="122" d="100"/>
          <a:sy n="122" d="100"/>
        </p:scale>
        <p:origin x="240" y="2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F:\PLANEACI&#211;N\PRESENTACI&#211;N%20TRIMESTRAL\2025\Graficas%20Avance.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F:\PLANEACI&#211;N\PRESENTACI&#211;N%20TRIMESTRAL\2025\Graficas%20Avance.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248875697784292"/>
          <c:y val="1.19701039355366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'Proposito  2T23 (2)'!$B$4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(2)'!$C$4</c:f>
              <c:numCache>
                <c:formatCode>0</c:formatCode>
                <c:ptCount val="1"/>
                <c:pt idx="0">
                  <c:v>1945000</c:v>
                </c:pt>
              </c:numCache>
            </c:numRef>
          </c:val>
          <c:extLst>
            <c:ext xmlns:c16="http://schemas.microsoft.com/office/drawing/2014/chart" uri="{C3380CC4-5D6E-409C-BE32-E72D297353CC}">
              <c16:uniqueId val="{00000000-BE01-42B5-AFBC-44E35868B5E2}"/>
            </c:ext>
          </c:extLst>
        </c:ser>
        <c:ser>
          <c:idx val="1"/>
          <c:order val="1"/>
          <c:tx>
            <c:strRef>
              <c:f>'Proposito  2T23 (2)'!$B$5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(2)'!$C$5</c:f>
              <c:numCache>
                <c:formatCode>0</c:formatCode>
                <c:ptCount val="1"/>
                <c:pt idx="0">
                  <c:v>2066956</c:v>
                </c:pt>
              </c:numCache>
            </c:numRef>
          </c:val>
          <c:extLst>
            <c:ext xmlns:c16="http://schemas.microsoft.com/office/drawing/2014/chart" uri="{C3380CC4-5D6E-409C-BE32-E72D297353CC}">
              <c16:uniqueId val="{00000001-BE01-42B5-AFBC-44E35868B5E2}"/>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7284147348952198E-2"/>
                  <c:y val="-5.73564027509395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E01-42B5-AFBC-44E35868B5E2}"/>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(2)'!$C$6</c:f>
              <c:numCache>
                <c:formatCode>0.00%</c:formatCode>
                <c:ptCount val="1"/>
                <c:pt idx="0">
                  <c:v>1.0627023136246787</c:v>
                </c:pt>
              </c:numCache>
            </c:numRef>
          </c:val>
          <c:smooth val="0"/>
          <c:extLst>
            <c:ext xmlns:c16="http://schemas.microsoft.com/office/drawing/2014/chart" uri="{C3380CC4-5D6E-409C-BE32-E72D297353CC}">
              <c16:uniqueId val="{00000003-BE01-42B5-AFBC-44E35868B5E2}"/>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25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000000"/>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t>
            </a:r>
            <a:endParaRPr lang="es-MX" sz="1200">
              <a:effectLst/>
            </a:endParaRPr>
          </a:p>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EN UNIDADES Y PORCENTAJE DE AVANCE</a:t>
            </a:r>
            <a:endParaRPr lang="es-MX" sz="1200">
              <a:effectLst/>
            </a:endParaRPr>
          </a:p>
        </c:rich>
      </c:tx>
      <c:layout>
        <c:manualLayout>
          <c:xMode val="edge"/>
          <c:yMode val="edge"/>
          <c:x val="0.248875697784292"/>
          <c:y val="1.1970103935536609E-2"/>
        </c:manualLayout>
      </c:layout>
      <c:overlay val="0"/>
      <c:spPr>
        <a:noFill/>
        <a:ln>
          <a:noFill/>
        </a:ln>
        <a:effectLst/>
      </c:spPr>
    </c:title>
    <c:autoTitleDeleted val="0"/>
    <c:plotArea>
      <c:layout/>
      <c:barChart>
        <c:barDir val="col"/>
        <c:grouping val="clustered"/>
        <c:varyColors val="0"/>
        <c:ser>
          <c:idx val="3"/>
          <c:order val="0"/>
          <c:tx>
            <c:strRef>
              <c:f>'Proposito  2T23 (2)'!$B$20</c:f>
              <c:strCache>
                <c:ptCount val="1"/>
                <c:pt idx="0">
                  <c:v>Meta Planeada</c:v>
                </c:pt>
              </c:strCache>
            </c:strRef>
          </c:tx>
          <c:spPr>
            <a:solidFill>
              <a:schemeClr val="accent4"/>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'Proposito  2T23 (2)'!$C$19</c:f>
              <c:strCache>
                <c:ptCount val="1"/>
                <c:pt idx="0">
                  <c:v>OCUPACIÓN HOTELERA</c:v>
                </c:pt>
              </c:strCache>
            </c:strRef>
          </c:cat>
          <c:val>
            <c:numRef>
              <c:f>'Proposito  2T23 (2)'!$C$20</c:f>
              <c:numCache>
                <c:formatCode>0.00%</c:formatCode>
                <c:ptCount val="1"/>
                <c:pt idx="0">
                  <c:v>0.83</c:v>
                </c:pt>
              </c:numCache>
            </c:numRef>
          </c:val>
          <c:extLst>
            <c:ext xmlns:c16="http://schemas.microsoft.com/office/drawing/2014/chart" uri="{C3380CC4-5D6E-409C-BE32-E72D297353CC}">
              <c16:uniqueId val="{00000000-3F24-4C39-A1CB-A3D64FF88262}"/>
            </c:ext>
          </c:extLst>
        </c:ser>
        <c:ser>
          <c:idx val="4"/>
          <c:order val="1"/>
          <c:tx>
            <c:strRef>
              <c:f>'Proposito  2T23 (2)'!$B$21</c:f>
              <c:strCache>
                <c:ptCount val="1"/>
                <c:pt idx="0">
                  <c:v>Meta Alcanzada</c:v>
                </c:pt>
              </c:strCache>
            </c:strRef>
          </c:tx>
          <c:spPr>
            <a:solidFill>
              <a:schemeClr val="accent4">
                <a:lumMod val="60000"/>
                <a:lumOff val="4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'Proposito  2T23 (2)'!$C$19</c:f>
              <c:strCache>
                <c:ptCount val="1"/>
                <c:pt idx="0">
                  <c:v>OCUPACIÓN HOTELERA</c:v>
                </c:pt>
              </c:strCache>
            </c:strRef>
          </c:cat>
          <c:val>
            <c:numRef>
              <c:f>'Proposito  2T23 (2)'!$C$21</c:f>
              <c:numCache>
                <c:formatCode>0.00%</c:formatCode>
                <c:ptCount val="1"/>
                <c:pt idx="0">
                  <c:v>0.81330000000000002</c:v>
                </c:pt>
              </c:numCache>
            </c:numRef>
          </c:val>
          <c:extLst>
            <c:ext xmlns:c16="http://schemas.microsoft.com/office/drawing/2014/chart" uri="{C3380CC4-5D6E-409C-BE32-E72D297353CC}">
              <c16:uniqueId val="{00000001-3F24-4C39-A1CB-A3D64FF88262}"/>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7284147348952198E-2"/>
                  <c:y val="-5.7356402750939534E-2"/>
                </c:manualLayout>
              </c:layout>
              <c:tx>
                <c:rich>
                  <a:bodyPr/>
                  <a:lstStyle/>
                  <a:p>
                    <a:fld id="{A629F5F1-FFA3-4684-A816-851564E1E6B5}" type="CELLREF">
                      <a:rPr lang="en-US"/>
                      <a:pPr/>
                      <a:t>[CELLREF]</a:t>
                    </a:fld>
                    <a:endParaRPr lang="es-MX"/>
                  </a:p>
                </c:rich>
              </c:tx>
              <c:showLegendKey val="0"/>
              <c:showVal val="1"/>
              <c:showCatName val="0"/>
              <c:showSerName val="0"/>
              <c:showPercent val="0"/>
              <c:showBubbleSize val="0"/>
              <c:extLst>
                <c:ext xmlns:c15="http://schemas.microsoft.com/office/drawing/2012/chart" uri="{CE6537A1-D6FC-4f65-9D91-7224C49458BB}">
                  <c15:dlblFieldTable>
                    <c15:dlblFTEntry>
                      <c15:txfldGUID>{A629F5F1-FFA3-4684-A816-851564E1E6B5}</c15:txfldGUID>
                      <c15:f>'Proposito  2T23 (2)'!$C$22</c15:f>
                      <c15:dlblFieldTableCache>
                        <c:ptCount val="1"/>
                        <c:pt idx="0">
                          <c:v>97.99%</c:v>
                        </c:pt>
                      </c15:dlblFieldTableCache>
                    </c15:dlblFTEntry>
                  </c15:dlblFieldTable>
                  <c15:showDataLabelsRange val="0"/>
                </c:ext>
                <c:ext xmlns:c16="http://schemas.microsoft.com/office/drawing/2014/chart" uri="{C3380CC4-5D6E-409C-BE32-E72D297353CC}">
                  <c16:uniqueId val="{00000002-3F24-4C39-A1CB-A3D64FF88262}"/>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(2)'!$C$6</c:f>
              <c:numCache>
                <c:formatCode>0.00%</c:formatCode>
                <c:ptCount val="1"/>
                <c:pt idx="0">
                  <c:v>1.0627023136246787</c:v>
                </c:pt>
              </c:numCache>
            </c:numRef>
          </c:val>
          <c:smooth val="0"/>
          <c:extLst>
            <c:ext xmlns:c16="http://schemas.microsoft.com/office/drawing/2014/chart" uri="{C3380CC4-5D6E-409C-BE32-E72D297353CC}">
              <c16:uniqueId val="{00000003-3F24-4C39-A1CB-A3D64FF88262}"/>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0.1"/>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txPr>
    <a:bodyPr/>
    <a:lstStyle/>
    <a:p>
      <a:pPr>
        <a:defRPr/>
      </a:pPr>
      <a:endParaRPr lang="es-MX"/>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PRIMER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25461339359306495"/>
          <c:y val="2.602592549069776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DPT'!$B$4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DPT'!$C$3:$D$3</c:f>
              <c:strCache>
                <c:ptCount val="2"/>
                <c:pt idx="0">
                  <c:v>Eventos culturales, sociales e inclusivos realizados </c:v>
                </c:pt>
                <c:pt idx="1">
                  <c:v>Eventos deportivos realizados y difundidos </c:v>
                </c:pt>
              </c:strCache>
            </c:strRef>
          </c:cat>
          <c:val>
            <c:numRef>
              <c:f>'ACTIVIDADES DPT'!$C$4:$D$4</c:f>
              <c:numCache>
                <c:formatCode>General</c:formatCode>
                <c:ptCount val="2"/>
                <c:pt idx="0">
                  <c:v>2</c:v>
                </c:pt>
                <c:pt idx="1">
                  <c:v>1</c:v>
                </c:pt>
              </c:numCache>
            </c:numRef>
          </c:val>
          <c:extLst>
            <c:ext xmlns:c16="http://schemas.microsoft.com/office/drawing/2014/chart" uri="{C3380CC4-5D6E-409C-BE32-E72D297353CC}">
              <c16:uniqueId val="{00000000-6337-4AAF-BB17-D7A7595AD781}"/>
            </c:ext>
          </c:extLst>
        </c:ser>
        <c:ser>
          <c:idx val="1"/>
          <c:order val="1"/>
          <c:tx>
            <c:strRef>
              <c:f>'ACTIVIDADES DPT'!$B$5</c:f>
              <c:strCache>
                <c:ptCount val="1"/>
                <c:pt idx="0">
                  <c:v>Meta Alcanzada</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DPT'!$C$3:$D$3</c:f>
              <c:strCache>
                <c:ptCount val="2"/>
                <c:pt idx="0">
                  <c:v>Eventos culturales, sociales e inclusivos realizados </c:v>
                </c:pt>
                <c:pt idx="1">
                  <c:v>Eventos deportivos realizados y difundidos </c:v>
                </c:pt>
              </c:strCache>
            </c:strRef>
          </c:cat>
          <c:val>
            <c:numRef>
              <c:f>'ACTIVIDADES DPT'!$C$5:$D$5</c:f>
              <c:numCache>
                <c:formatCode>General</c:formatCode>
                <c:ptCount val="2"/>
                <c:pt idx="0">
                  <c:v>0</c:v>
                </c:pt>
                <c:pt idx="1">
                  <c:v>1</c:v>
                </c:pt>
              </c:numCache>
            </c:numRef>
          </c:val>
          <c:extLst>
            <c:ext xmlns:c16="http://schemas.microsoft.com/office/drawing/2014/chart" uri="{C3380CC4-5D6E-409C-BE32-E72D297353CC}">
              <c16:uniqueId val="{00000001-6337-4AAF-BB17-D7A7595AD781}"/>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bg1">
                  <a:lumMod val="50000"/>
                </a:schemeClr>
              </a:solidFill>
              <a:round/>
              <a:headEnd type="oval"/>
              <a:tailEnd type="oval"/>
            </a:ln>
            <a:effectLst/>
          </c:spPr>
          <c:marker>
            <c:symbol val="none"/>
          </c:marker>
          <c:dLbls>
            <c:dLbl>
              <c:idx val="1"/>
              <c:layout>
                <c:manualLayout>
                  <c:x val="-3.9397636367430759E-2"/>
                  <c:y val="-0.1041666666666666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337-4AAF-BB17-D7A7595AD781}"/>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DPT'!$C$3:$D$3</c:f>
              <c:strCache>
                <c:ptCount val="2"/>
                <c:pt idx="0">
                  <c:v>Eventos culturales, sociales e inclusivos realizados </c:v>
                </c:pt>
                <c:pt idx="1">
                  <c:v>Eventos deportivos realizados y difundidos </c:v>
                </c:pt>
              </c:strCache>
            </c:strRef>
          </c:cat>
          <c:val>
            <c:numRef>
              <c:f>'ACTIVIDADES DPT'!$C$6:$D$6</c:f>
              <c:numCache>
                <c:formatCode>0.00%</c:formatCode>
                <c:ptCount val="2"/>
                <c:pt idx="0">
                  <c:v>0</c:v>
                </c:pt>
                <c:pt idx="1">
                  <c:v>1</c:v>
                </c:pt>
              </c:numCache>
            </c:numRef>
          </c:val>
          <c:smooth val="0"/>
          <c:extLst>
            <c:ext xmlns:c16="http://schemas.microsoft.com/office/drawing/2014/chart" uri="{C3380CC4-5D6E-409C-BE32-E72D297353CC}">
              <c16:uniqueId val="{00000003-6337-4AAF-BB17-D7A7595AD781}"/>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t>
            </a:r>
            <a:r>
              <a:rPr lang="es-MX" sz="1200" b="1" i="0" baseline="0">
                <a:solidFill>
                  <a:srgbClr val="B48900"/>
                </a:solidFill>
                <a:effectLst/>
              </a:rPr>
              <a:t>COMPONENTE</a:t>
            </a:r>
            <a:r>
              <a:rPr lang="es-MX" sz="1200" b="1" i="0" baseline="0">
                <a:effectLst/>
              </a:rPr>
              <a:t>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DPT'!$B$4</c:f>
              <c:strCache>
                <c:ptCount val="1"/>
                <c:pt idx="0">
                  <c:v>Meta Planeada</c:v>
                </c:pt>
              </c:strCache>
            </c:strRef>
          </c:tx>
          <c:spPr>
            <a:solidFill>
              <a:schemeClr val="accent4">
                <a:lumMod val="60000"/>
                <a:lumOff val="40000"/>
              </a:schemeClr>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A393-4DD6-AD07-A5CC66AA2B97}"/>
              </c:ext>
            </c:extLst>
          </c:dPt>
          <c:dLbls>
            <c:delete val="1"/>
          </c:dLbls>
          <c:cat>
            <c:strRef>
              <c:f>'COMPONENTE DPT'!$C$3</c:f>
              <c:strCache>
                <c:ptCount val="1"/>
                <c:pt idx="0">
                  <c:v>EVENTOS TURÍSTICO REALIZADOS</c:v>
                </c:pt>
              </c:strCache>
            </c:strRef>
          </c:cat>
          <c:val>
            <c:numRef>
              <c:f>'COMPONENTE DPT'!$C$4</c:f>
              <c:numCache>
                <c:formatCode>0</c:formatCode>
                <c:ptCount val="1"/>
                <c:pt idx="0">
                  <c:v>2</c:v>
                </c:pt>
              </c:numCache>
            </c:numRef>
          </c:val>
          <c:extLst>
            <c:ext xmlns:c16="http://schemas.microsoft.com/office/drawing/2014/chart" uri="{C3380CC4-5D6E-409C-BE32-E72D297353CC}">
              <c16:uniqueId val="{00000002-A393-4DD6-AD07-A5CC66AA2B97}"/>
            </c:ext>
          </c:extLst>
        </c:ser>
        <c:ser>
          <c:idx val="1"/>
          <c:order val="1"/>
          <c:tx>
            <c:strRef>
              <c:f>'COMPONENTE DPT'!$B$5</c:f>
              <c:strCache>
                <c:ptCount val="1"/>
                <c:pt idx="0">
                  <c:v>Meta Alcanzada</c:v>
                </c:pt>
              </c:strCache>
            </c:strRef>
          </c:tx>
          <c:spPr>
            <a:solidFill>
              <a:schemeClr val="accent4">
                <a:lumMod val="20000"/>
                <a:lumOff val="80000"/>
              </a:schemeClr>
            </a:solidFill>
            <a:ln>
              <a:noFill/>
            </a:ln>
            <a:effectLst/>
          </c:spPr>
          <c:invertIfNegative val="0"/>
          <c:dLbls>
            <c:delete val="1"/>
          </c:dLbls>
          <c:cat>
            <c:strRef>
              <c:f>'COMPONENTE DPT'!$C$3</c:f>
              <c:strCache>
                <c:ptCount val="1"/>
                <c:pt idx="0">
                  <c:v>EVENTOS TURÍSTICO REALIZADOS</c:v>
                </c:pt>
              </c:strCache>
            </c:strRef>
          </c:cat>
          <c:val>
            <c:numRef>
              <c:f>'COMPONENTE DPT'!$C$5</c:f>
              <c:numCache>
                <c:formatCode>0</c:formatCode>
                <c:ptCount val="1"/>
                <c:pt idx="0">
                  <c:v>0</c:v>
                </c:pt>
              </c:numCache>
            </c:numRef>
          </c:val>
          <c:extLst>
            <c:ext xmlns:c16="http://schemas.microsoft.com/office/drawing/2014/chart" uri="{C3380CC4-5D6E-409C-BE32-E72D297353CC}">
              <c16:uniqueId val="{00000003-A393-4DD6-AD07-A5CC66AA2B97}"/>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4757566447881015E-3"/>
                  <c:y val="-9.229926880105751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393-4DD6-AD07-A5CC66AA2B97}"/>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DPT'!$C$3</c:f>
              <c:strCache>
                <c:ptCount val="1"/>
                <c:pt idx="0">
                  <c:v>EVENTOS TURÍSTICO REALIZADOS</c:v>
                </c:pt>
              </c:strCache>
            </c:strRef>
          </c:cat>
          <c:val>
            <c:numRef>
              <c:f>'COMPONENTE DPT'!$C$6</c:f>
              <c:numCache>
                <c:formatCode>0.00%</c:formatCode>
                <c:ptCount val="1"/>
                <c:pt idx="0">
                  <c:v>0</c:v>
                </c:pt>
              </c:numCache>
            </c:numRef>
          </c:val>
          <c:smooth val="0"/>
          <c:extLst>
            <c:ext xmlns:c16="http://schemas.microsoft.com/office/drawing/2014/chart" uri="{C3380CC4-5D6E-409C-BE32-E72D297353CC}">
              <c16:uniqueId val="{00000005-A393-4DD6-AD07-A5CC66AA2B97}"/>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
        <c:minorUnit val="1"/>
      </c:valAx>
      <c:valAx>
        <c:axId val="1988513359"/>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t>
            </a:r>
            <a:r>
              <a:rPr lang="es-MX" sz="1200" b="1" i="0" baseline="0">
                <a:solidFill>
                  <a:srgbClr val="B48900"/>
                </a:solidFill>
                <a:effectLst/>
              </a:rPr>
              <a:t>COMPONENTE</a:t>
            </a:r>
            <a:r>
              <a:rPr lang="es-MX" sz="1200" b="1" i="0" baseline="0">
                <a:effectLst/>
              </a:rPr>
              <a:t>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396348151868691"/>
          <c:y val="3.138273578093504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DFTI'!$B$4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DFTI'!$C$3</c:f>
              <c:strCache>
                <c:ptCount val="1"/>
                <c:pt idx="0">
                  <c:v>PARTICIPACIPACIÓN EN FERIAS Y CARAVANAS TURÍSTICAS</c:v>
                </c:pt>
              </c:strCache>
            </c:strRef>
          </c:cat>
          <c:val>
            <c:numRef>
              <c:f>'COMPONENTE DFTI'!$C$4</c:f>
              <c:numCache>
                <c:formatCode>0</c:formatCode>
                <c:ptCount val="1"/>
                <c:pt idx="0">
                  <c:v>2</c:v>
                </c:pt>
              </c:numCache>
            </c:numRef>
          </c:val>
          <c:extLst>
            <c:ext xmlns:c16="http://schemas.microsoft.com/office/drawing/2014/chart" uri="{C3380CC4-5D6E-409C-BE32-E72D297353CC}">
              <c16:uniqueId val="{00000000-C747-4DE5-9F0D-202C1E3FD406}"/>
            </c:ext>
          </c:extLst>
        </c:ser>
        <c:ser>
          <c:idx val="1"/>
          <c:order val="1"/>
          <c:tx>
            <c:strRef>
              <c:f>'COMPONENTE DFTI'!$B$5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DFTI'!$C$3</c:f>
              <c:strCache>
                <c:ptCount val="1"/>
                <c:pt idx="0">
                  <c:v>PARTICIPACIPACIÓN EN FERIAS Y CARAVANAS TURÍSTICAS</c:v>
                </c:pt>
              </c:strCache>
            </c:strRef>
          </c:cat>
          <c:val>
            <c:numRef>
              <c:f>'COMPONENTE DFTI'!$C$5</c:f>
              <c:numCache>
                <c:formatCode>0</c:formatCode>
                <c:ptCount val="1"/>
                <c:pt idx="0">
                  <c:v>2</c:v>
                </c:pt>
              </c:numCache>
            </c:numRef>
          </c:val>
          <c:extLst>
            <c:ext xmlns:c16="http://schemas.microsoft.com/office/drawing/2014/chart" uri="{C3380CC4-5D6E-409C-BE32-E72D297353CC}">
              <c16:uniqueId val="{00000001-C747-4DE5-9F0D-202C1E3FD406}"/>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6.6214956576688827E-2"/>
                  <c:y val="0.2165684321371958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747-4DE5-9F0D-202C1E3FD40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'COMPONENTE DFTI'!$C$3</c:f>
              <c:strCache>
                <c:ptCount val="1"/>
                <c:pt idx="0">
                  <c:v>PARTICIPACIPACIÓN EN FERIAS Y CARAVANAS TURÍSTICAS</c:v>
                </c:pt>
              </c:strCache>
            </c:strRef>
          </c:cat>
          <c:val>
            <c:numRef>
              <c:f>'COMPONENTE DFTI'!$C$6</c:f>
              <c:numCache>
                <c:formatCode>0.00%</c:formatCode>
                <c:ptCount val="1"/>
                <c:pt idx="0">
                  <c:v>1</c:v>
                </c:pt>
              </c:numCache>
            </c:numRef>
          </c:val>
          <c:smooth val="0"/>
          <c:extLst>
            <c:ext xmlns:c16="http://schemas.microsoft.com/office/drawing/2014/chart" uri="{C3380CC4-5D6E-409C-BE32-E72D297353CC}">
              <c16:uniqueId val="{00000003-C747-4DE5-9F0D-202C1E3FD406}"/>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
        <c:minorUnit val="1"/>
      </c:valAx>
      <c:valAx>
        <c:axId val="1988513359"/>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'ACTIVIDADES DFTI'!$B$4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DFTI'!$C$3</c:f>
              <c:strCache>
                <c:ptCount val="1"/>
                <c:pt idx="0">
                  <c:v>Eventos turísticos difundidos</c:v>
                </c:pt>
              </c:strCache>
            </c:strRef>
          </c:cat>
          <c:val>
            <c:numRef>
              <c:f>'ACTIVIDADES DFTI'!$C$4</c:f>
              <c:numCache>
                <c:formatCode>General</c:formatCode>
                <c:ptCount val="1"/>
                <c:pt idx="0">
                  <c:v>1</c:v>
                </c:pt>
              </c:numCache>
            </c:numRef>
          </c:val>
          <c:extLst>
            <c:ext xmlns:c16="http://schemas.microsoft.com/office/drawing/2014/chart" uri="{C3380CC4-5D6E-409C-BE32-E72D297353CC}">
              <c16:uniqueId val="{00000000-7B5B-485D-8FD7-C0F3D1E14B18}"/>
            </c:ext>
          </c:extLst>
        </c:ser>
        <c:ser>
          <c:idx val="1"/>
          <c:order val="1"/>
          <c:tx>
            <c:strRef>
              <c:f>'ACTIVIDADES DFTI'!$B$5</c:f>
              <c:strCache>
                <c:ptCount val="1"/>
                <c:pt idx="0">
                  <c:v>Meta Alcanzada</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DFTI'!$C$3</c:f>
              <c:strCache>
                <c:ptCount val="1"/>
                <c:pt idx="0">
                  <c:v>Eventos turísticos difundidos</c:v>
                </c:pt>
              </c:strCache>
            </c:strRef>
          </c:cat>
          <c:val>
            <c:numRef>
              <c:f>'ACTIVIDADES DFTI'!$C$5</c:f>
              <c:numCache>
                <c:formatCode>General</c:formatCode>
                <c:ptCount val="1"/>
                <c:pt idx="0">
                  <c:v>1</c:v>
                </c:pt>
              </c:numCache>
            </c:numRef>
          </c:val>
          <c:extLst>
            <c:ext xmlns:c16="http://schemas.microsoft.com/office/drawing/2014/chart" uri="{C3380CC4-5D6E-409C-BE32-E72D297353CC}">
              <c16:uniqueId val="{00000001-7B5B-485D-8FD7-C0F3D1E14B18}"/>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bg1">
                  <a:lumMod val="50000"/>
                </a:schemeClr>
              </a:solidFill>
              <a:round/>
              <a:headEnd type="oval"/>
              <a:tailEnd type="oval"/>
            </a:ln>
            <a:effectLst/>
          </c:spPr>
          <c:marker>
            <c:symbol val="none"/>
          </c:marker>
          <c:dLbls>
            <c:dLbl>
              <c:idx val="0"/>
              <c:layout>
                <c:manualLayout>
                  <c:x val="-0.10563155960970858"/>
                  <c:y val="-0.1133218171806266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B5B-485D-8FD7-C0F3D1E14B18}"/>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DFTI'!$C$3</c:f>
              <c:strCache>
                <c:ptCount val="1"/>
                <c:pt idx="0">
                  <c:v>Eventos turísticos difundidos</c:v>
                </c:pt>
              </c:strCache>
            </c:strRef>
          </c:cat>
          <c:val>
            <c:numRef>
              <c:f>'ACTIVIDADES DFTI'!$C$6</c:f>
              <c:numCache>
                <c:formatCode>0.00%</c:formatCode>
                <c:ptCount val="1"/>
                <c:pt idx="0">
                  <c:v>1</c:v>
                </c:pt>
              </c:numCache>
            </c:numRef>
          </c:val>
          <c:smooth val="0"/>
          <c:extLst>
            <c:ext xmlns:c16="http://schemas.microsoft.com/office/drawing/2014/chart" uri="{C3380CC4-5D6E-409C-BE32-E72D297353CC}">
              <c16:uniqueId val="{00000003-7B5B-485D-8FD7-C0F3D1E14B18}"/>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'ACTIVIDAD SOCIAL'!$B$4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 SOCIAL'!$C$3</c:f>
              <c:strCache>
                <c:ptCount val="1"/>
                <c:pt idx="0">
                  <c:v>Publicaciones de promoción turística visualizadas</c:v>
                </c:pt>
              </c:strCache>
            </c:strRef>
          </c:cat>
          <c:val>
            <c:numRef>
              <c:f>'ACTIVIDAD SOCIAL'!$C$4</c:f>
              <c:numCache>
                <c:formatCode>0</c:formatCode>
                <c:ptCount val="1"/>
                <c:pt idx="0">
                  <c:v>60000</c:v>
                </c:pt>
              </c:numCache>
            </c:numRef>
          </c:val>
          <c:extLst>
            <c:ext xmlns:c16="http://schemas.microsoft.com/office/drawing/2014/chart" uri="{C3380CC4-5D6E-409C-BE32-E72D297353CC}">
              <c16:uniqueId val="{00000000-D30D-4818-933A-800F497B1660}"/>
            </c:ext>
          </c:extLst>
        </c:ser>
        <c:ser>
          <c:idx val="1"/>
          <c:order val="1"/>
          <c:tx>
            <c:strRef>
              <c:f>'ACTIVIDAD SOCIAL'!$B$5</c:f>
              <c:strCache>
                <c:ptCount val="1"/>
                <c:pt idx="0">
                  <c:v>Meta Alcanzada</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 SOCIAL'!$C$3</c:f>
              <c:strCache>
                <c:ptCount val="1"/>
                <c:pt idx="0">
                  <c:v>Publicaciones de promoción turística visualizadas</c:v>
                </c:pt>
              </c:strCache>
            </c:strRef>
          </c:cat>
          <c:val>
            <c:numRef>
              <c:f>'ACTIVIDAD SOCIAL'!$C$5</c:f>
              <c:numCache>
                <c:formatCode>0</c:formatCode>
                <c:ptCount val="1"/>
                <c:pt idx="0">
                  <c:v>27100</c:v>
                </c:pt>
              </c:numCache>
            </c:numRef>
          </c:val>
          <c:extLst>
            <c:ext xmlns:c16="http://schemas.microsoft.com/office/drawing/2014/chart" uri="{C3380CC4-5D6E-409C-BE32-E72D297353CC}">
              <c16:uniqueId val="{00000001-D30D-4818-933A-800F497B1660}"/>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4757566447882012E-3"/>
                  <c:y val="-8.34775536396700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D30D-4818-933A-800F497B1660}"/>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 SOCIAL'!$C$3</c:f>
              <c:strCache>
                <c:ptCount val="1"/>
                <c:pt idx="0">
                  <c:v>Publicaciones de promoción turística visualizadas</c:v>
                </c:pt>
              </c:strCache>
            </c:strRef>
          </c:cat>
          <c:val>
            <c:numRef>
              <c:f>'ACTIVIDAD SOCIAL'!$C$6</c:f>
              <c:numCache>
                <c:formatCode>0.00%</c:formatCode>
                <c:ptCount val="1"/>
                <c:pt idx="0">
                  <c:v>0.45166666666666666</c:v>
                </c:pt>
              </c:numCache>
            </c:numRef>
          </c:val>
          <c:smooth val="0"/>
          <c:extLst>
            <c:ext xmlns:c16="http://schemas.microsoft.com/office/drawing/2014/chart" uri="{C3380CC4-5D6E-409C-BE32-E72D297353CC}">
              <c16:uniqueId val="{00000003-D30D-4818-933A-800F497B1660}"/>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0000"/>
        <c:minorUnit val="100"/>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t>
            </a:r>
            <a:r>
              <a:rPr lang="es-MX" sz="1200" b="1" i="0" baseline="0">
                <a:solidFill>
                  <a:srgbClr val="B48900"/>
                </a:solidFill>
                <a:effectLst/>
              </a:rPr>
              <a:t>COMPONENTE</a:t>
            </a:r>
            <a:r>
              <a:rPr lang="es-MX" sz="1200" b="1" i="0" baseline="0">
                <a:effectLst/>
              </a:rPr>
              <a:t>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9465473752485868"/>
          <c:y val="2.8305754088431254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'COMPONENTE DAI'!$B$4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DAI'!$C$3</c:f>
              <c:strCache>
                <c:ptCount val="1"/>
                <c:pt idx="0">
                  <c:v>EVENTOS TURÍSTICOS DE INTEGRACIÓN INTERNACIONAL Y DIPLOMACIA</c:v>
                </c:pt>
              </c:strCache>
            </c:strRef>
          </c:cat>
          <c:val>
            <c:numRef>
              <c:f>'COMPONENTE DAI'!$C$4</c:f>
              <c:numCache>
                <c:formatCode>0</c:formatCode>
                <c:ptCount val="1"/>
                <c:pt idx="0">
                  <c:v>0</c:v>
                </c:pt>
              </c:numCache>
            </c:numRef>
          </c:val>
          <c:extLst>
            <c:ext xmlns:c16="http://schemas.microsoft.com/office/drawing/2014/chart" uri="{C3380CC4-5D6E-409C-BE32-E72D297353CC}">
              <c16:uniqueId val="{00000000-109E-44A7-8F38-658DFA189B67}"/>
            </c:ext>
          </c:extLst>
        </c:ser>
        <c:ser>
          <c:idx val="1"/>
          <c:order val="1"/>
          <c:tx>
            <c:strRef>
              <c:f>'COMPONENTE DAI'!$B$5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DAI'!$C$3</c:f>
              <c:strCache>
                <c:ptCount val="1"/>
                <c:pt idx="0">
                  <c:v>EVENTOS TURÍSTICOS DE INTEGRACIÓN INTERNACIONAL Y DIPLOMACIA</c:v>
                </c:pt>
              </c:strCache>
            </c:strRef>
          </c:cat>
          <c:val>
            <c:numRef>
              <c:f>'COMPONENTE DAI'!$C$5</c:f>
              <c:numCache>
                <c:formatCode>0</c:formatCode>
                <c:ptCount val="1"/>
                <c:pt idx="0">
                  <c:v>0</c:v>
                </c:pt>
              </c:numCache>
            </c:numRef>
          </c:val>
          <c:extLst>
            <c:ext xmlns:c16="http://schemas.microsoft.com/office/drawing/2014/chart" uri="{C3380CC4-5D6E-409C-BE32-E72D297353CC}">
              <c16:uniqueId val="{00000001-109E-44A7-8F38-658DFA189B67}"/>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5.0577571062959965E-2"/>
                  <c:y val="-2.17407631738341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09E-44A7-8F38-658DFA189B67}"/>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0"/>
            <c:showCatName val="0"/>
            <c:showSerName val="0"/>
            <c:showPercent val="0"/>
            <c:showBubbleSize val="0"/>
            <c:extLst>
              <c:ext xmlns:c15="http://schemas.microsoft.com/office/drawing/2012/chart" uri="{CE6537A1-D6FC-4f65-9D91-7224C49458BB}">
                <c15:showLeaderLines val="0"/>
              </c:ext>
            </c:extLst>
          </c:dLbls>
          <c:cat>
            <c:strRef>
              <c:f>'COMPONENTE DAI'!$C$3</c:f>
              <c:strCache>
                <c:ptCount val="1"/>
                <c:pt idx="0">
                  <c:v>EVENTOS TURÍSTICOS DE INTEGRACIÓN INTERNACIONAL Y DIPLOMACIA</c:v>
                </c:pt>
              </c:strCache>
            </c:strRef>
          </c:cat>
          <c:val>
            <c:numRef>
              <c:f>'COMPONENTE DAI'!$C$6</c:f>
              <c:numCache>
                <c:formatCode>0.00%</c:formatCode>
                <c:ptCount val="1"/>
                <c:pt idx="0">
                  <c:v>0</c:v>
                </c:pt>
              </c:numCache>
            </c:numRef>
          </c:val>
          <c:smooth val="0"/>
          <c:extLst>
            <c:ext xmlns:c16="http://schemas.microsoft.com/office/drawing/2014/chart" uri="{C3380CC4-5D6E-409C-BE32-E72D297353CC}">
              <c16:uniqueId val="{00000003-109E-44A7-8F38-658DFA189B67}"/>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
        <c:minorUnit val="1"/>
      </c:valAx>
      <c:valAx>
        <c:axId val="1988513359"/>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layout>
        <c:manualLayout>
          <c:xMode val="edge"/>
          <c:yMode val="edge"/>
          <c:x val="0.1471835202835238"/>
          <c:y val="0.92038425196850404"/>
          <c:w val="0.70120882187068168"/>
          <c:h val="5.1923440339188373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t>
            </a:r>
            <a:r>
              <a:rPr lang="es-MX" sz="1200" b="1" i="0" baseline="0">
                <a:solidFill>
                  <a:srgbClr val="B48900"/>
                </a:solidFill>
                <a:effectLst/>
              </a:rPr>
              <a:t>ACTIVIDAD </a:t>
            </a:r>
            <a:endParaRPr lang="es-MX" sz="1200">
              <a:solidFill>
                <a:srgbClr val="B48900"/>
              </a:solidFill>
              <a:effectLst/>
            </a:endParaRPr>
          </a:p>
          <a:p>
            <a:pPr>
              <a:defRPr/>
            </a:pPr>
            <a:r>
              <a:rPr lang="es-MX" sz="1200" b="1" i="0" baseline="0">
                <a:effectLst/>
              </a:rPr>
              <a:t>EN UNIDADES Y PORCENTAJE DE AVANCE</a:t>
            </a:r>
            <a:endParaRPr lang="es-MX" sz="1200">
              <a:effectLst/>
            </a:endParaRPr>
          </a:p>
        </c:rich>
      </c:tx>
      <c:layout>
        <c:manualLayout>
          <c:xMode val="edge"/>
          <c:yMode val="edge"/>
          <c:x val="0.25461339359306495"/>
          <c:y val="2.602592549069776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2T23 (4)'!$B$4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2T23 (4)'!$C$3:$E$3</c:f>
              <c:strCache>
                <c:ptCount val="3"/>
                <c:pt idx="0">
                  <c:v>ATENCIONES A TURISTAS</c:v>
                </c:pt>
                <c:pt idx="1">
                  <c:v>CASOS CON RESOLUCIÓN DE LA CASA CONSULAR</c:v>
                </c:pt>
                <c:pt idx="2">
                  <c:v>HERMANAMIENTOS FORMALIZADOS</c:v>
                </c:pt>
              </c:strCache>
            </c:strRef>
          </c:cat>
          <c:val>
            <c:numRef>
              <c:f>'Actividades 2T23 (4)'!$C$4:$E$4</c:f>
              <c:numCache>
                <c:formatCode>General</c:formatCode>
                <c:ptCount val="3"/>
                <c:pt idx="0">
                  <c:v>90</c:v>
                </c:pt>
                <c:pt idx="1">
                  <c:v>70</c:v>
                </c:pt>
                <c:pt idx="2">
                  <c:v>0</c:v>
                </c:pt>
              </c:numCache>
            </c:numRef>
          </c:val>
          <c:extLst>
            <c:ext xmlns:c16="http://schemas.microsoft.com/office/drawing/2014/chart" uri="{C3380CC4-5D6E-409C-BE32-E72D297353CC}">
              <c16:uniqueId val="{00000000-C92E-4133-B299-BF12B09DA516}"/>
            </c:ext>
          </c:extLst>
        </c:ser>
        <c:ser>
          <c:idx val="1"/>
          <c:order val="1"/>
          <c:tx>
            <c:strRef>
              <c:f>'Actividades 2T23 (4)'!$B$5</c:f>
              <c:strCache>
                <c:ptCount val="1"/>
                <c:pt idx="0">
                  <c:v>Meta Alcanzada</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2T23 (4)'!$C$3:$E$3</c:f>
              <c:strCache>
                <c:ptCount val="3"/>
                <c:pt idx="0">
                  <c:v>ATENCIONES A TURISTAS</c:v>
                </c:pt>
                <c:pt idx="1">
                  <c:v>CASOS CON RESOLUCIÓN DE LA CASA CONSULAR</c:v>
                </c:pt>
                <c:pt idx="2">
                  <c:v>HERMANAMIENTOS FORMALIZADOS</c:v>
                </c:pt>
              </c:strCache>
            </c:strRef>
          </c:cat>
          <c:val>
            <c:numRef>
              <c:f>'Actividades 2T23 (4)'!$C$5:$E$5</c:f>
              <c:numCache>
                <c:formatCode>General</c:formatCode>
                <c:ptCount val="3"/>
                <c:pt idx="0">
                  <c:v>85</c:v>
                </c:pt>
                <c:pt idx="1">
                  <c:v>248</c:v>
                </c:pt>
                <c:pt idx="2">
                  <c:v>0</c:v>
                </c:pt>
              </c:numCache>
            </c:numRef>
          </c:val>
          <c:extLst>
            <c:ext xmlns:c16="http://schemas.microsoft.com/office/drawing/2014/chart" uri="{C3380CC4-5D6E-409C-BE32-E72D297353CC}">
              <c16:uniqueId val="{00000001-C92E-4133-B299-BF12B09DA516}"/>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bg1">
                  <a:lumMod val="50000"/>
                </a:schemeClr>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92E-4133-B299-BF12B09DA516}"/>
                </c:ext>
              </c:extLst>
            </c:dLbl>
            <c:dLbl>
              <c:idx val="1"/>
              <c:layout>
                <c:manualLayout>
                  <c:x val="-3.4241537686645243E-2"/>
                  <c:y val="-9.9665901137357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92E-4133-B299-BF12B09DA51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2T23 (4)'!$C$3:$E$3</c:f>
              <c:strCache>
                <c:ptCount val="3"/>
                <c:pt idx="0">
                  <c:v>ATENCIONES A TURISTAS</c:v>
                </c:pt>
                <c:pt idx="1">
                  <c:v>CASOS CON RESOLUCIÓN DE LA CASA CONSULAR</c:v>
                </c:pt>
                <c:pt idx="2">
                  <c:v>HERMANAMIENTOS FORMALIZADOS</c:v>
                </c:pt>
              </c:strCache>
            </c:strRef>
          </c:cat>
          <c:val>
            <c:numRef>
              <c:f>'Actividades 2T23 (4)'!$C$6:$E$6</c:f>
              <c:numCache>
                <c:formatCode>0.00%</c:formatCode>
                <c:ptCount val="3"/>
                <c:pt idx="0">
                  <c:v>0.94444444444444442</c:v>
                </c:pt>
                <c:pt idx="1">
                  <c:v>3.5428571428571427</c:v>
                </c:pt>
                <c:pt idx="2">
                  <c:v>0</c:v>
                </c:pt>
              </c:numCache>
            </c:numRef>
          </c:val>
          <c:smooth val="0"/>
          <c:extLst>
            <c:ext xmlns:c16="http://schemas.microsoft.com/office/drawing/2014/chart" uri="{C3380CC4-5D6E-409C-BE32-E72D297353CC}">
              <c16:uniqueId val="{00000004-C92E-4133-B299-BF12B09DA516}"/>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11AC1-E7CF-4F9C-B515-164F708CC1BC}" type="datetimeFigureOut">
              <a:rPr lang="es-MX" smtClean="0"/>
              <a:t>24/04/25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D7FCF-BF82-4209-A8FD-21F199DF8732}" type="slidenum">
              <a:rPr lang="es-MX" smtClean="0"/>
              <a:t>‹Nº›</a:t>
            </a:fld>
            <a:endParaRPr lang="es-MX"/>
          </a:p>
        </p:txBody>
      </p:sp>
    </p:spTree>
    <p:extLst>
      <p:ext uri="{BB962C8B-B14F-4D97-AF65-F5344CB8AC3E}">
        <p14:creationId xmlns:p14="http://schemas.microsoft.com/office/powerpoint/2010/main" val="2301004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4c6e9cae8b_0_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14c6e9cae8b_0_5: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3093252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447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75CE4E-4195-381E-A50C-E64AA080EFF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14591CB8-EA3F-AAAA-1976-55372077D7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18D6610-CCA2-2C63-6617-3A9CC2BDEB20}"/>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5" name="Marcador de pie de página 4">
            <a:extLst>
              <a:ext uri="{FF2B5EF4-FFF2-40B4-BE49-F238E27FC236}">
                <a16:creationId xmlns:a16="http://schemas.microsoft.com/office/drawing/2014/main" id="{81315421-073E-A3D0-8C32-6C63DF69246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8BAC8AF-3E69-CAFA-FEC8-6C01F0BEFEC4}"/>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3705944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56C246-4C13-DC81-E08D-4BD2FDE147EE}"/>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17C96FD7-97C6-928D-71E2-00A2573D543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1CB9F48-D0DE-BB59-2C56-44F8FC09D970}"/>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5" name="Marcador de pie de página 4">
            <a:extLst>
              <a:ext uri="{FF2B5EF4-FFF2-40B4-BE49-F238E27FC236}">
                <a16:creationId xmlns:a16="http://schemas.microsoft.com/office/drawing/2014/main" id="{0995CBCF-3740-37B4-2C65-3B6B801F657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E14CBB5-1D70-B947-136C-CED7AA3F8228}"/>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220221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E117CF3-2B97-B34F-6100-8FE41AFE3FF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2650A923-9203-7F44-CCD3-75518DFC65F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2009A4-1012-0A86-4EB4-0A8318B42634}"/>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5" name="Marcador de pie de página 4">
            <a:extLst>
              <a:ext uri="{FF2B5EF4-FFF2-40B4-BE49-F238E27FC236}">
                <a16:creationId xmlns:a16="http://schemas.microsoft.com/office/drawing/2014/main" id="{AC2616C1-1B02-4872-9EFD-881F7E762CF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CA06A74-9731-7368-69C4-62B3E3DFACEC}"/>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1447890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4B6457-97E7-414B-9DDF-F351C914E95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9BB76DE1-0A04-0D4A-AAC4-B1EF5D2E6D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C4791CD-CA7A-5A46-A023-9CB0C3814EEB}"/>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5" name="Marcador de pie de página 4">
            <a:extLst>
              <a:ext uri="{FF2B5EF4-FFF2-40B4-BE49-F238E27FC236}">
                <a16:creationId xmlns:a16="http://schemas.microsoft.com/office/drawing/2014/main" id="{343C7484-024B-4746-85C0-0C4B76698EF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C85D070-424F-CC4B-BA10-E02C744CC7F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865340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F7B8E9-ACCF-DE40-A42D-411CC6C2CC0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50AF23D8-4817-F341-BD0D-AD2483116EC1}"/>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C42EE89-7F71-9343-9B4A-4CCC03CB1002}"/>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5" name="Marcador de pie de página 4">
            <a:extLst>
              <a:ext uri="{FF2B5EF4-FFF2-40B4-BE49-F238E27FC236}">
                <a16:creationId xmlns:a16="http://schemas.microsoft.com/office/drawing/2014/main" id="{15B16D72-F859-0840-A8D7-DA762D6CE49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CA86A1E-7B22-B74C-8070-CF30F6604F7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89790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B9C628-9B10-184A-BF90-18FD6F7B4FD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C2212D1-AAC1-5A45-B5D9-938CF93823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1EEFD7F-B503-CF46-AAB6-87ECD52C44BE}"/>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5" name="Marcador de pie de página 4">
            <a:extLst>
              <a:ext uri="{FF2B5EF4-FFF2-40B4-BE49-F238E27FC236}">
                <a16:creationId xmlns:a16="http://schemas.microsoft.com/office/drawing/2014/main" id="{8F441AD8-1AE7-8B41-91AF-AA44AEDBF69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CB71F90-59AB-4444-A018-A274A3E0A8A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672055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AC2119-27FB-9E4E-B5BF-C07D60A2F83C}"/>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EAE2BA35-CA44-4143-9D52-3B0670DF953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963DD19E-9D30-4244-BBD3-0E837A055DF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F678B5C8-C21B-EB4A-88ED-56F534C08DB2}"/>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6" name="Marcador de pie de página 5">
            <a:extLst>
              <a:ext uri="{FF2B5EF4-FFF2-40B4-BE49-F238E27FC236}">
                <a16:creationId xmlns:a16="http://schemas.microsoft.com/office/drawing/2014/main" id="{EA2E11DB-6CEC-D94B-AF53-E1F782865063}"/>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039FF7D-B361-9A48-A5CA-852F925A912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253922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8F61B8-1510-8D49-944E-80BD7A0A0AB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024911C-54FD-8C48-8BFC-DAADFA7499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3229F621-9CD7-DC45-9D28-6AE199E379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8D714FEE-1909-5E48-91CF-A21B02204D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42E05B77-07EF-DD40-BDA8-27CE8530FD9C}"/>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711822A6-C32F-A042-A924-46F961F50F9C}"/>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8" name="Marcador de pie de página 7">
            <a:extLst>
              <a:ext uri="{FF2B5EF4-FFF2-40B4-BE49-F238E27FC236}">
                <a16:creationId xmlns:a16="http://schemas.microsoft.com/office/drawing/2014/main" id="{90A22F9E-4514-A94E-B6C3-85A0EC5DE7D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32C40D86-05B5-D742-ADF3-FC3495B3F62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690851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B9C358-8BD9-A344-8B1F-1221E620EB6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3E0BA330-F8F8-F245-940E-473577E73892}"/>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4" name="Marcador de pie de página 3">
            <a:extLst>
              <a:ext uri="{FF2B5EF4-FFF2-40B4-BE49-F238E27FC236}">
                <a16:creationId xmlns:a16="http://schemas.microsoft.com/office/drawing/2014/main" id="{927DC52B-72AC-1C42-92B4-3B59FDE7FCF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B8C35862-B345-2444-85EC-9CBBC8C1B65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807316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5176637-01DD-5F41-BC28-36B81411D4B3}"/>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3" name="Marcador de pie de página 2">
            <a:extLst>
              <a:ext uri="{FF2B5EF4-FFF2-40B4-BE49-F238E27FC236}">
                <a16:creationId xmlns:a16="http://schemas.microsoft.com/office/drawing/2014/main" id="{52F34602-5039-0247-8615-72F1A1A0636F}"/>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9413057-F7D0-6344-A2E9-15A59EB121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174933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F3766-B4F1-A243-82E1-33E9FFDADD5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455258C-4D20-504B-907D-0579E54A16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DD630014-8F63-5240-8880-4050E1028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8E78B4A-DA56-D14F-A5CD-E2CF4083AC46}"/>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6" name="Marcador de pie de página 5">
            <a:extLst>
              <a:ext uri="{FF2B5EF4-FFF2-40B4-BE49-F238E27FC236}">
                <a16:creationId xmlns:a16="http://schemas.microsoft.com/office/drawing/2014/main" id="{B810CB0D-135B-D14D-BE44-2200DD72E0D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43A78BF-33D8-D34E-9568-F94CDCAAB2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08533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F144B7-9C58-07E1-B3C2-3A18312C51A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71E1C864-F35E-198B-C47E-197605285E4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2393B2E-B4B2-71E0-5F82-EEF7A550565B}"/>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5" name="Marcador de pie de página 4">
            <a:extLst>
              <a:ext uri="{FF2B5EF4-FFF2-40B4-BE49-F238E27FC236}">
                <a16:creationId xmlns:a16="http://schemas.microsoft.com/office/drawing/2014/main" id="{C702FF88-6134-2618-C63D-5449C6B88B3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09B20BF-7B01-9A08-7272-C7B5033C472D}"/>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835096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13F14F-80CB-CF4A-9AA5-FA760D38D53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806937E-0175-C946-9717-BB41ED62EC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B668A21C-4975-5544-9675-CC0DB3EC85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1A18AD6-0A33-5145-96CA-6849115568B3}"/>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6" name="Marcador de pie de página 5">
            <a:extLst>
              <a:ext uri="{FF2B5EF4-FFF2-40B4-BE49-F238E27FC236}">
                <a16:creationId xmlns:a16="http://schemas.microsoft.com/office/drawing/2014/main" id="{88E64733-ADBF-B94F-A858-8861868757C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D52B227-78C6-9E49-920F-03A65D44017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506972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EFBC21-16D8-BE49-B0D4-BCFA8675938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4321B81-1BB8-8E4B-8FDC-08571E6462E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C922D281-A4E4-2944-ADA2-82CFA66DC14B}"/>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5" name="Marcador de pie de página 4">
            <a:extLst>
              <a:ext uri="{FF2B5EF4-FFF2-40B4-BE49-F238E27FC236}">
                <a16:creationId xmlns:a16="http://schemas.microsoft.com/office/drawing/2014/main" id="{692F3B37-0916-3542-A4A0-2BD5F334AF8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BA2205C-C199-5E49-B4A5-7BA8062C155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769088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F80E750-39C1-DF43-8259-6260E36B8D61}"/>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8D799E0-5A90-2D47-AD40-D69014B2AE5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9D79760-9DAB-EE4E-B913-CCB3D3E19756}"/>
              </a:ext>
            </a:extLst>
          </p:cNvPr>
          <p:cNvSpPr>
            <a:spLocks noGrp="1"/>
          </p:cNvSpPr>
          <p:nvPr>
            <p:ph type="dt" sz="half" idx="10"/>
          </p:nvPr>
        </p:nvSpPr>
        <p:spPr/>
        <p:txBody>
          <a:bodyPr/>
          <a:lstStyle/>
          <a:p>
            <a:fld id="{BBE7FA57-C585-244B-8F83-9BDCE76C2BCF}" type="datetimeFigureOut">
              <a:rPr lang="es-ES_tradnl" smtClean="0"/>
              <a:t>24/4/25</a:t>
            </a:fld>
            <a:endParaRPr lang="es-ES_tradnl"/>
          </a:p>
        </p:txBody>
      </p:sp>
      <p:sp>
        <p:nvSpPr>
          <p:cNvPr id="5" name="Marcador de pie de página 4">
            <a:extLst>
              <a:ext uri="{FF2B5EF4-FFF2-40B4-BE49-F238E27FC236}">
                <a16:creationId xmlns:a16="http://schemas.microsoft.com/office/drawing/2014/main" id="{7F32F2D8-463B-1D48-9B45-94804A7C5F3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8610823-C2FD-1646-A13E-BC35FE5C5D6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59950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939E41-4939-DEAD-A20A-ECA3C3B8B33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DAB1D5E-CF9B-E097-A7A6-B5DFE4ACF9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F68B26C-5E65-C208-085C-7A7F18A89CC2}"/>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5" name="Marcador de pie de página 4">
            <a:extLst>
              <a:ext uri="{FF2B5EF4-FFF2-40B4-BE49-F238E27FC236}">
                <a16:creationId xmlns:a16="http://schemas.microsoft.com/office/drawing/2014/main" id="{087A3B83-92C7-8ACE-6E5E-1083394E2D6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DAB9ABA-83D7-0974-1304-EDBF602AD05E}"/>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532245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2D7D17-6D45-84F6-8751-9323509ADD3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52C17B1-4F09-D080-1AB2-68B9658471A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9CB34341-9D7D-9284-2C98-583B4DDA32C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33E253E3-0754-C8F9-9DA9-27EE73D2A142}"/>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6" name="Marcador de pie de página 5">
            <a:extLst>
              <a:ext uri="{FF2B5EF4-FFF2-40B4-BE49-F238E27FC236}">
                <a16:creationId xmlns:a16="http://schemas.microsoft.com/office/drawing/2014/main" id="{5F7C29D4-E83E-660B-D515-0EB7AF95C62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1B2212AD-6EE3-6951-766D-FC7306D43990}"/>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1257853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975EA4-2A04-6080-C4D9-887414E81EC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0DD3F6E-F888-0CD4-A50D-507953AE2C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740CB6B-DB1E-408C-8E96-AA26368B3CD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9626983D-AEBD-CE6C-F147-B4921B9C04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3F679126-CFC5-0225-331F-3D24D409A18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094324BD-C332-655F-29AF-ECA281333490}"/>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8" name="Marcador de pie de página 7">
            <a:extLst>
              <a:ext uri="{FF2B5EF4-FFF2-40B4-BE49-F238E27FC236}">
                <a16:creationId xmlns:a16="http://schemas.microsoft.com/office/drawing/2014/main" id="{7616F086-75F9-8F51-5A46-3FDA47482696}"/>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8C317651-E774-205E-1619-EE72095F21C3}"/>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1942001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501FD4-25CC-46F4-4A5A-14CB631CD5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5E5872C-F03E-A691-8E2C-6EA800FE8845}"/>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4" name="Marcador de pie de página 3">
            <a:extLst>
              <a:ext uri="{FF2B5EF4-FFF2-40B4-BE49-F238E27FC236}">
                <a16:creationId xmlns:a16="http://schemas.microsoft.com/office/drawing/2014/main" id="{11164D29-F4F3-ADCE-2C92-EB339E9549A6}"/>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BB7B2407-F06F-515C-F7FA-F537C857ABF7}"/>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802525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26270B0-B9D1-4AB7-622E-06099AD7383D}"/>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3" name="Marcador de pie de página 2">
            <a:extLst>
              <a:ext uri="{FF2B5EF4-FFF2-40B4-BE49-F238E27FC236}">
                <a16:creationId xmlns:a16="http://schemas.microsoft.com/office/drawing/2014/main" id="{E398B02A-2D20-CDB5-192B-4A55C2F4895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CF4BDB8-3E5E-60F0-D4B5-EF32055E8112}"/>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50801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A389BC-CBD9-739B-1778-EDE1DBE7839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098453A-4BF9-DB3E-5827-B370EBDEA4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F94430CE-8E7D-E86E-0E0A-8D183188D3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7B0B89A-0F53-1745-EF01-634FA918ED1B}"/>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6" name="Marcador de pie de página 5">
            <a:extLst>
              <a:ext uri="{FF2B5EF4-FFF2-40B4-BE49-F238E27FC236}">
                <a16:creationId xmlns:a16="http://schemas.microsoft.com/office/drawing/2014/main" id="{E0551AE2-A8DA-F8B2-EA96-C49A2691FBD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736064C7-8B33-65C8-D3CE-A641DB3DACAA}"/>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723238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2A482B-1A7E-9B7C-A52F-339AEA7BA5D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272DFB79-882E-1490-BCE7-81AFFEEC1B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AC45BB8E-D8BD-D3E1-E511-2C5FF1CCD9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B7C8D56-05F7-ACF4-037E-B67DB20867BD}"/>
              </a:ext>
            </a:extLst>
          </p:cNvPr>
          <p:cNvSpPr>
            <a:spLocks noGrp="1"/>
          </p:cNvSpPr>
          <p:nvPr>
            <p:ph type="dt" sz="half" idx="10"/>
          </p:nvPr>
        </p:nvSpPr>
        <p:spPr/>
        <p:txBody>
          <a:bodyPr/>
          <a:lstStyle/>
          <a:p>
            <a:fld id="{1A8BE29B-8815-4BDB-BE20-E03C0FFEC2C3}" type="datetimeFigureOut">
              <a:rPr lang="es-MX" smtClean="0"/>
              <a:t>24/04/25</a:t>
            </a:fld>
            <a:endParaRPr lang="es-MX"/>
          </a:p>
        </p:txBody>
      </p:sp>
      <p:sp>
        <p:nvSpPr>
          <p:cNvPr id="6" name="Marcador de pie de página 5">
            <a:extLst>
              <a:ext uri="{FF2B5EF4-FFF2-40B4-BE49-F238E27FC236}">
                <a16:creationId xmlns:a16="http://schemas.microsoft.com/office/drawing/2014/main" id="{2FDEF561-1455-4FD1-8BF2-BD801889A7BF}"/>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91864E42-2437-A515-1CC9-91AED0519908}"/>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495382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E424BFB-F4EC-7D16-449A-B139E78FE5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DC88437F-B45A-7E97-BC11-BA2675CF10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999CC59-8AD3-5A31-69F8-C3CCF5E269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BE29B-8815-4BDB-BE20-E03C0FFEC2C3}" type="datetimeFigureOut">
              <a:rPr lang="es-MX" smtClean="0"/>
              <a:t>24/04/25</a:t>
            </a:fld>
            <a:endParaRPr lang="es-MX"/>
          </a:p>
        </p:txBody>
      </p:sp>
      <p:sp>
        <p:nvSpPr>
          <p:cNvPr id="5" name="Marcador de pie de página 4">
            <a:extLst>
              <a:ext uri="{FF2B5EF4-FFF2-40B4-BE49-F238E27FC236}">
                <a16:creationId xmlns:a16="http://schemas.microsoft.com/office/drawing/2014/main" id="{7346DC96-ECFA-2662-6C7A-C41FED7B86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9ABD4925-B0F8-92A8-994A-F44CBF2652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29BF3-BA70-4EFE-909E-03BA812DD3A4}" type="slidenum">
              <a:rPr lang="es-MX" smtClean="0"/>
              <a:t>‹Nº›</a:t>
            </a:fld>
            <a:endParaRPr lang="es-MX"/>
          </a:p>
        </p:txBody>
      </p:sp>
    </p:spTree>
    <p:extLst>
      <p:ext uri="{BB962C8B-B14F-4D97-AF65-F5344CB8AC3E}">
        <p14:creationId xmlns:p14="http://schemas.microsoft.com/office/powerpoint/2010/main" val="21135479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CA23C3-FA5F-2446-A92B-9C10A5421F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5260BC84-BB76-E842-B1E5-25D870CBE1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89C34074-78C5-4048-88CA-EBDF41FB7E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24/4/25</a:t>
            </a:fld>
            <a:endParaRPr lang="es-ES_tradnl"/>
          </a:p>
        </p:txBody>
      </p:sp>
      <p:sp>
        <p:nvSpPr>
          <p:cNvPr id="5" name="Marcador de pie de página 4">
            <a:extLst>
              <a:ext uri="{FF2B5EF4-FFF2-40B4-BE49-F238E27FC236}">
                <a16:creationId xmlns:a16="http://schemas.microsoft.com/office/drawing/2014/main" id="{2AF080F6-92E7-4545-9012-1F02D5BECF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850EE611-63F7-434A-B371-B1A7844285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26576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chart" Target="../charts/char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hart" Target="../charts/chart3.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chart" Target="../charts/chart9.xml"/><Relationship Id="rId4" Type="http://schemas.openxmlformats.org/officeDocument/2006/relationships/chart" Target="../charts/chart8.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8.jpeg"/><Relationship Id="rId5" Type="http://schemas.openxmlformats.org/officeDocument/2006/relationships/image" Target="../media/image7.png"/><Relationship Id="rId10" Type="http://schemas.openxmlformats.org/officeDocument/2006/relationships/image" Target="../media/image12.tmp"/><Relationship Id="rId4" Type="http://schemas.openxmlformats.org/officeDocument/2006/relationships/image" Target="../media/image6.tmp"/><Relationship Id="rId9"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56A4833A-9EEA-D1EB-7C00-7F9457344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oup 3"/>
          <p:cNvGrpSpPr/>
          <p:nvPr/>
        </p:nvGrpSpPr>
        <p:grpSpPr>
          <a:xfrm>
            <a:off x="887000" y="1820117"/>
            <a:ext cx="10418001" cy="4006223"/>
            <a:chOff x="0" y="0"/>
            <a:chExt cx="4115753" cy="1582705"/>
          </a:xfrm>
        </p:grpSpPr>
        <p:sp>
          <p:nvSpPr>
            <p:cNvPr id="4" name="Freeform 4"/>
            <p:cNvSpPr/>
            <p:nvPr/>
          </p:nvSpPr>
          <p:spPr>
            <a:xfrm>
              <a:off x="0" y="0"/>
              <a:ext cx="4115753" cy="1582706"/>
            </a:xfrm>
            <a:custGeom>
              <a:avLst/>
              <a:gdLst/>
              <a:ahLst/>
              <a:cxnLst/>
              <a:rect l="l" t="t" r="r" b="b"/>
              <a:pathLst>
                <a:path w="4115753" h="1582706">
                  <a:moveTo>
                    <a:pt x="0" y="0"/>
                  </a:moveTo>
                  <a:lnTo>
                    <a:pt x="4115753" y="0"/>
                  </a:lnTo>
                  <a:lnTo>
                    <a:pt x="4115753" y="1582706"/>
                  </a:lnTo>
                  <a:lnTo>
                    <a:pt x="0" y="1582706"/>
                  </a:lnTo>
                  <a:close/>
                </a:path>
              </a:pathLst>
            </a:custGeom>
            <a:solidFill>
              <a:srgbClr val="FFFFFF"/>
            </a:solidFill>
          </p:spPr>
          <p:txBody>
            <a:bodyPr/>
            <a:lstStyle/>
            <a:p>
              <a:endParaRPr lang="es-MX"/>
            </a:p>
          </p:txBody>
        </p:sp>
        <p:sp>
          <p:nvSpPr>
            <p:cNvPr id="5" name="TextBox 5"/>
            <p:cNvSpPr txBox="1"/>
            <p:nvPr/>
          </p:nvSpPr>
          <p:spPr>
            <a:xfrm>
              <a:off x="0" y="-38100"/>
              <a:ext cx="4115753" cy="1620805"/>
            </a:xfrm>
            <a:prstGeom prst="rect">
              <a:avLst/>
            </a:prstGeom>
          </p:spPr>
          <p:txBody>
            <a:bodyPr lIns="33867" tIns="33867" rIns="33867" bIns="33867" rtlCol="0" anchor="ctr"/>
            <a:lstStyle/>
            <a:p>
              <a:pPr algn="ctr">
                <a:lnSpc>
                  <a:spcPts val="1773"/>
                </a:lnSpc>
                <a:spcBef>
                  <a:spcPct val="0"/>
                </a:spcBef>
              </a:pPr>
              <a:endParaRPr sz="1200"/>
            </a:p>
          </p:txBody>
        </p:sp>
      </p:grpSp>
      <p:grpSp>
        <p:nvGrpSpPr>
          <p:cNvPr id="6" name="Group 6"/>
          <p:cNvGrpSpPr/>
          <p:nvPr/>
        </p:nvGrpSpPr>
        <p:grpSpPr>
          <a:xfrm>
            <a:off x="6421063" y="4096223"/>
            <a:ext cx="2887045" cy="255719"/>
            <a:chOff x="0" y="0"/>
            <a:chExt cx="1140561" cy="101025"/>
          </a:xfrm>
        </p:grpSpPr>
        <p:sp>
          <p:nvSpPr>
            <p:cNvPr id="7" name="Freeform 7"/>
            <p:cNvSpPr/>
            <p:nvPr/>
          </p:nvSpPr>
          <p:spPr>
            <a:xfrm>
              <a:off x="0" y="0"/>
              <a:ext cx="1140561" cy="101025"/>
            </a:xfrm>
            <a:custGeom>
              <a:avLst/>
              <a:gdLst/>
              <a:ahLst/>
              <a:cxnLst/>
              <a:rect l="l" t="t" r="r" b="b"/>
              <a:pathLst>
                <a:path w="1140561" h="101025">
                  <a:moveTo>
                    <a:pt x="0" y="0"/>
                  </a:moveTo>
                  <a:lnTo>
                    <a:pt x="1140561" y="0"/>
                  </a:lnTo>
                  <a:lnTo>
                    <a:pt x="1140561" y="101025"/>
                  </a:lnTo>
                  <a:lnTo>
                    <a:pt x="0" y="101025"/>
                  </a:lnTo>
                  <a:close/>
                </a:path>
              </a:pathLst>
            </a:custGeom>
            <a:solidFill>
              <a:srgbClr val="FFFFFF"/>
            </a:solidFill>
          </p:spPr>
          <p:txBody>
            <a:bodyPr/>
            <a:lstStyle/>
            <a:p>
              <a:endParaRPr lang="es-MX"/>
            </a:p>
          </p:txBody>
        </p:sp>
        <p:sp>
          <p:nvSpPr>
            <p:cNvPr id="8" name="TextBox 8"/>
            <p:cNvSpPr txBox="1"/>
            <p:nvPr/>
          </p:nvSpPr>
          <p:spPr>
            <a:xfrm>
              <a:off x="0" y="-38100"/>
              <a:ext cx="1140561" cy="139125"/>
            </a:xfrm>
            <a:prstGeom prst="rect">
              <a:avLst/>
            </a:prstGeom>
          </p:spPr>
          <p:txBody>
            <a:bodyPr lIns="33867" tIns="33867" rIns="33867" bIns="33867" rtlCol="0" anchor="ctr"/>
            <a:lstStyle/>
            <a:p>
              <a:pPr algn="ctr">
                <a:lnSpc>
                  <a:spcPts val="1773"/>
                </a:lnSpc>
              </a:pPr>
              <a:endParaRPr sz="1200"/>
            </a:p>
          </p:txBody>
        </p:sp>
      </p:grpSp>
      <p:sp>
        <p:nvSpPr>
          <p:cNvPr id="10" name="Freeform 10"/>
          <p:cNvSpPr/>
          <p:nvPr/>
        </p:nvSpPr>
        <p:spPr>
          <a:xfrm>
            <a:off x="1629248" y="3785501"/>
            <a:ext cx="8933500" cy="1661823"/>
          </a:xfrm>
          <a:custGeom>
            <a:avLst/>
            <a:gdLst/>
            <a:ahLst/>
            <a:cxnLst/>
            <a:rect l="l" t="t" r="r" b="b"/>
            <a:pathLst>
              <a:path w="13400250" h="2492735">
                <a:moveTo>
                  <a:pt x="0" y="0"/>
                </a:moveTo>
                <a:lnTo>
                  <a:pt x="13400250" y="0"/>
                </a:lnTo>
                <a:lnTo>
                  <a:pt x="13400250" y="2492735"/>
                </a:lnTo>
                <a:lnTo>
                  <a:pt x="0" y="2492735"/>
                </a:lnTo>
                <a:lnTo>
                  <a:pt x="0" y="0"/>
                </a:lnTo>
                <a:close/>
              </a:path>
            </a:pathLst>
          </a:custGeom>
          <a:blipFill>
            <a:blip r:embed="rId3"/>
            <a:stretch>
              <a:fillRect/>
            </a:stretch>
          </a:blipFill>
        </p:spPr>
        <p:txBody>
          <a:bodyPr/>
          <a:lstStyle/>
          <a:p>
            <a:endParaRPr lang="es-MX" dirty="0"/>
          </a:p>
        </p:txBody>
      </p:sp>
      <p:sp>
        <p:nvSpPr>
          <p:cNvPr id="15" name="CuadroTexto 14">
            <a:extLst>
              <a:ext uri="{FF2B5EF4-FFF2-40B4-BE49-F238E27FC236}">
                <a16:creationId xmlns:a16="http://schemas.microsoft.com/office/drawing/2014/main" id="{7FDDD3C4-89F9-F63B-C830-2DCCEA5D9541}"/>
              </a:ext>
            </a:extLst>
          </p:cNvPr>
          <p:cNvSpPr txBox="1"/>
          <p:nvPr/>
        </p:nvSpPr>
        <p:spPr>
          <a:xfrm>
            <a:off x="3241156" y="4616055"/>
            <a:ext cx="5709683" cy="646331"/>
          </a:xfrm>
          <a:prstGeom prst="rect">
            <a:avLst/>
          </a:prstGeom>
          <a:solidFill>
            <a:schemeClr val="bg1"/>
          </a:solidFill>
        </p:spPr>
        <p:txBody>
          <a:bodyPr wrap="square" rtlCol="0">
            <a:spAutoFit/>
          </a:bodyPr>
          <a:lstStyle/>
          <a:p>
            <a:pPr algn="ctr"/>
            <a:r>
              <a:rPr lang="es-MX" dirty="0"/>
              <a:t>CORRESPONDIENTE AL TRIMESTRE ENERO, FEBRERO Y MARZO 2025</a:t>
            </a:r>
          </a:p>
        </p:txBody>
      </p:sp>
      <p:sp>
        <p:nvSpPr>
          <p:cNvPr id="20" name="CuadroTexto 19">
            <a:extLst>
              <a:ext uri="{FF2B5EF4-FFF2-40B4-BE49-F238E27FC236}">
                <a16:creationId xmlns:a16="http://schemas.microsoft.com/office/drawing/2014/main" id="{B55C96EC-C387-4918-2405-6281703B608F}"/>
              </a:ext>
            </a:extLst>
          </p:cNvPr>
          <p:cNvSpPr txBox="1"/>
          <p:nvPr/>
        </p:nvSpPr>
        <p:spPr>
          <a:xfrm>
            <a:off x="1047050" y="2060577"/>
            <a:ext cx="10257950" cy="1631216"/>
          </a:xfrm>
          <a:prstGeom prst="rect">
            <a:avLst/>
          </a:prstGeom>
          <a:noFill/>
        </p:spPr>
        <p:txBody>
          <a:bodyPr wrap="square" rtlCol="0">
            <a:spAutoFit/>
          </a:bodyPr>
          <a:lstStyle/>
          <a:p>
            <a:pPr algn="ctr"/>
            <a:r>
              <a:rPr lang="es-MX" sz="2800" b="1" dirty="0">
                <a:latin typeface="Arial Black" panose="020B0A04020102020204" pitchFamily="34" charset="0"/>
              </a:rPr>
              <a:t>SUBCOMITÉ SECTORIAL DEL </a:t>
            </a:r>
          </a:p>
          <a:p>
            <a:pPr algn="ctr"/>
            <a:r>
              <a:rPr lang="es-MX" sz="3600" b="1" dirty="0">
                <a:latin typeface="Arial Black" panose="020B0A04020102020204" pitchFamily="34" charset="0"/>
              </a:rPr>
              <a:t>EJE 4 DE PROSPERIDAD COMPARTIDA Y JUSTICIA SOCIAL</a:t>
            </a:r>
          </a:p>
        </p:txBody>
      </p:sp>
      <p:pic>
        <p:nvPicPr>
          <p:cNvPr id="21" name="Imagen 20">
            <a:extLst>
              <a:ext uri="{FF2B5EF4-FFF2-40B4-BE49-F238E27FC236}">
                <a16:creationId xmlns:a16="http://schemas.microsoft.com/office/drawing/2014/main" id="{8F54F548-25C3-BF11-A22E-9B81A047AED1}"/>
              </a:ext>
            </a:extLst>
          </p:cNvPr>
          <p:cNvPicPr>
            <a:picLocks noChangeAspect="1"/>
          </p:cNvPicPr>
          <p:nvPr/>
        </p:nvPicPr>
        <p:blipFill>
          <a:blip r:embed="rId4"/>
          <a:stretch>
            <a:fillRect/>
          </a:stretch>
        </p:blipFill>
        <p:spPr>
          <a:xfrm>
            <a:off x="9837839" y="3629078"/>
            <a:ext cx="1426254" cy="225997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6" name="Rectángulo 5"/>
          <p:cNvSpPr/>
          <p:nvPr/>
        </p:nvSpPr>
        <p:spPr>
          <a:xfrm>
            <a:off x="2355502" y="1465442"/>
            <a:ext cx="7502262" cy="369332"/>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_tradnl" b="1" dirty="0">
                <a:solidFill>
                  <a:srgbClr val="FFC000"/>
                </a:solidFill>
                <a:latin typeface="Century Gothic" panose="020B0502020202020204" pitchFamily="34" charset="0"/>
              </a:rPr>
              <a:t>   PROPÓSITO DE LA SECRETARÍA MUNICIPAL DE TURISMO</a:t>
            </a:r>
            <a:endParaRPr lang="es-ES_tradnl" dirty="0">
              <a:solidFill>
                <a:srgbClr val="FFC000"/>
              </a:solidFill>
              <a:latin typeface="Century Gothic" panose="020B0502020202020204" pitchFamily="34" charset="0"/>
            </a:endParaRPr>
          </a:p>
        </p:txBody>
      </p:sp>
      <p:sp>
        <p:nvSpPr>
          <p:cNvPr id="3" name="Rectángulo 2">
            <a:extLst>
              <a:ext uri="{FF2B5EF4-FFF2-40B4-BE49-F238E27FC236}">
                <a16:creationId xmlns:a16="http://schemas.microsoft.com/office/drawing/2014/main" id="{8D9E2B8C-0B7F-6DA4-245D-9A3621E84649}"/>
              </a:ext>
            </a:extLst>
          </p:cNvPr>
          <p:cNvSpPr/>
          <p:nvPr/>
        </p:nvSpPr>
        <p:spPr>
          <a:xfrm>
            <a:off x="2866717" y="345703"/>
            <a:ext cx="6458566"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Objetivo General del Programa</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8" name="CuadroTexto 7">
            <a:extLst>
              <a:ext uri="{FF2B5EF4-FFF2-40B4-BE49-F238E27FC236}">
                <a16:creationId xmlns:a16="http://schemas.microsoft.com/office/drawing/2014/main" id="{FA521B38-F88D-1DFC-DD1F-FFC59EA17584}"/>
              </a:ext>
            </a:extLst>
          </p:cNvPr>
          <p:cNvSpPr txBox="1"/>
          <p:nvPr/>
        </p:nvSpPr>
        <p:spPr>
          <a:xfrm>
            <a:off x="515690" y="902876"/>
            <a:ext cx="11390127" cy="674031"/>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solidFill>
                  <a:prstClr val="black"/>
                </a:solidFill>
              </a:rPr>
              <a:t>Contribuir al fortalecimiento del sector turístico mediante la promoción de su diversidad turística y la coordinación con el sector hotelero y actores internacionales, que permitan incrementar la afluencia de visitantes y mejorar la ocupación hotelera de manera sostenible, impactando en el desarrollo económico local.</a:t>
            </a:r>
            <a:endParaRPr lang="es-ES_tradnl" sz="1600" dirty="0">
              <a:latin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B6D49580-4411-3C64-3C87-6E91897DD169}"/>
              </a:ext>
            </a:extLst>
          </p:cNvPr>
          <p:cNvSpPr txBox="1"/>
          <p:nvPr/>
        </p:nvSpPr>
        <p:spPr>
          <a:xfrm>
            <a:off x="327864" y="1865596"/>
            <a:ext cx="5402706" cy="1600438"/>
          </a:xfrm>
          <a:prstGeom prst="rect">
            <a:avLst/>
          </a:prstGeom>
          <a:noFill/>
        </p:spPr>
        <p:txBody>
          <a:bodyPr wrap="square" rtlCol="0">
            <a:spAutoFit/>
          </a:bodyPr>
          <a:lstStyle/>
          <a:p>
            <a:pPr algn="just"/>
            <a:r>
              <a:rPr lang="es-MX" sz="1400" dirty="0"/>
              <a:t>La </a:t>
            </a:r>
            <a:r>
              <a:rPr lang="es-MX" sz="1400" b="1" dirty="0"/>
              <a:t>afluencia turística </a:t>
            </a:r>
            <a:r>
              <a:rPr lang="es-MX" sz="1400" dirty="0"/>
              <a:t>mide el número de turistas que se desplazan por algún motivo de su lugar de origen hacia alguno de los destinos turísticos de la entidad.</a:t>
            </a:r>
          </a:p>
          <a:p>
            <a:pPr algn="just"/>
            <a:endParaRPr lang="es-MX" sz="1400" dirty="0"/>
          </a:p>
          <a:p>
            <a:pPr algn="just"/>
            <a:r>
              <a:rPr lang="es-MX" sz="1400" dirty="0"/>
              <a:t>Se tenía programado una afluencia de </a:t>
            </a:r>
            <a:r>
              <a:rPr lang="es-MX" sz="1400" b="1" dirty="0"/>
              <a:t>1’945,000</a:t>
            </a:r>
            <a:r>
              <a:rPr lang="es-MX" sz="1400" dirty="0"/>
              <a:t> turistas en este primer periodo y se logró una afluencia de </a:t>
            </a:r>
            <a:r>
              <a:rPr lang="es-MX" sz="1400" b="1" dirty="0"/>
              <a:t>2’066,956 turistas en el destino</a:t>
            </a:r>
            <a:r>
              <a:rPr lang="es-MX" sz="1400" dirty="0"/>
              <a:t>, por lo tanto el </a:t>
            </a:r>
            <a:r>
              <a:rPr lang="es-MX" sz="1400" u="sng" dirty="0"/>
              <a:t>avance acumulado </a:t>
            </a:r>
            <a:r>
              <a:rPr lang="es-MX" sz="1400" dirty="0"/>
              <a:t>es de </a:t>
            </a:r>
            <a:r>
              <a:rPr lang="es-MX" sz="1400" b="1" dirty="0"/>
              <a:t>106.27%.</a:t>
            </a:r>
          </a:p>
        </p:txBody>
      </p:sp>
      <p:sp>
        <p:nvSpPr>
          <p:cNvPr id="31" name="CuadroTexto 30">
            <a:extLst>
              <a:ext uri="{FF2B5EF4-FFF2-40B4-BE49-F238E27FC236}">
                <a16:creationId xmlns:a16="http://schemas.microsoft.com/office/drawing/2014/main" id="{059257C4-962E-67EC-DF2E-0FA53438D784}"/>
              </a:ext>
            </a:extLst>
          </p:cNvPr>
          <p:cNvSpPr txBox="1"/>
          <p:nvPr/>
        </p:nvSpPr>
        <p:spPr>
          <a:xfrm>
            <a:off x="6146102" y="1861809"/>
            <a:ext cx="5785757" cy="1384995"/>
          </a:xfrm>
          <a:prstGeom prst="rect">
            <a:avLst/>
          </a:prstGeom>
          <a:noFill/>
        </p:spPr>
        <p:txBody>
          <a:bodyPr wrap="square">
            <a:spAutoFit/>
          </a:bodyPr>
          <a:lstStyle/>
          <a:p>
            <a:pPr algn="just"/>
            <a:r>
              <a:rPr lang="es-MX" sz="1400" dirty="0"/>
              <a:t>La ocupación es un indicador que muestra el número de habitaciones alquiladas en comparación con el número total de habitaciones disponibles.</a:t>
            </a:r>
          </a:p>
          <a:p>
            <a:pPr algn="just"/>
            <a:endParaRPr lang="es-MX" sz="1400" dirty="0"/>
          </a:p>
          <a:p>
            <a:pPr algn="just"/>
            <a:r>
              <a:rPr lang="es-MX" sz="1400" dirty="0"/>
              <a:t>En este periodo se tenía programado una ocupación del </a:t>
            </a:r>
            <a:r>
              <a:rPr lang="es-MX" sz="1400" b="1" dirty="0"/>
              <a:t>83.00%</a:t>
            </a:r>
            <a:r>
              <a:rPr lang="es-MX" sz="1400" dirty="0"/>
              <a:t> y se logró una ocupación del </a:t>
            </a:r>
            <a:r>
              <a:rPr lang="es-MX" sz="1400" b="1" dirty="0"/>
              <a:t>81.33%</a:t>
            </a:r>
            <a:r>
              <a:rPr lang="es-MX" sz="1400" dirty="0"/>
              <a:t>, por lo tanto se obtuvo un </a:t>
            </a:r>
            <a:r>
              <a:rPr lang="es-MX" sz="1400" u="sng" dirty="0"/>
              <a:t>avance acumulado </a:t>
            </a:r>
            <a:r>
              <a:rPr lang="es-MX" sz="1400" dirty="0"/>
              <a:t>del </a:t>
            </a:r>
            <a:r>
              <a:rPr lang="es-MX" sz="1400" b="1" dirty="0"/>
              <a:t>97.99%.</a:t>
            </a:r>
          </a:p>
        </p:txBody>
      </p:sp>
      <p:graphicFrame>
        <p:nvGraphicFramePr>
          <p:cNvPr id="11" name="Gráfico 10">
            <a:extLst>
              <a:ext uri="{FF2B5EF4-FFF2-40B4-BE49-F238E27FC236}">
                <a16:creationId xmlns:a16="http://schemas.microsoft.com/office/drawing/2014/main" id="{25CDDFD8-C1E6-48E4-87C7-F5509A32C8A7}"/>
              </a:ext>
            </a:extLst>
          </p:cNvPr>
          <p:cNvGraphicFramePr>
            <a:graphicFrameLocks/>
          </p:cNvGraphicFramePr>
          <p:nvPr/>
        </p:nvGraphicFramePr>
        <p:xfrm>
          <a:off x="515690" y="3491266"/>
          <a:ext cx="4613131" cy="33001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Gráfico 11">
            <a:extLst>
              <a:ext uri="{FF2B5EF4-FFF2-40B4-BE49-F238E27FC236}">
                <a16:creationId xmlns:a16="http://schemas.microsoft.com/office/drawing/2014/main" id="{8BDB1AA4-148F-4809-B950-4EA33B6850E3}"/>
              </a:ext>
            </a:extLst>
          </p:cNvPr>
          <p:cNvGraphicFramePr>
            <a:graphicFrameLocks/>
          </p:cNvGraphicFramePr>
          <p:nvPr/>
        </p:nvGraphicFramePr>
        <p:xfrm>
          <a:off x="6740352" y="3531706"/>
          <a:ext cx="4597256" cy="3293821"/>
        </p:xfrm>
        <a:graphic>
          <a:graphicData uri="http://schemas.openxmlformats.org/drawingml/2006/chart">
            <c:chart xmlns:c="http://schemas.openxmlformats.org/drawingml/2006/chart" xmlns:r="http://schemas.openxmlformats.org/officeDocument/2006/relationships" r:id="rId4"/>
          </a:graphicData>
        </a:graphic>
      </p:graphicFrame>
      <p:grpSp>
        <p:nvGrpSpPr>
          <p:cNvPr id="7" name="Grupo 6">
            <a:extLst>
              <a:ext uri="{FF2B5EF4-FFF2-40B4-BE49-F238E27FC236}">
                <a16:creationId xmlns:a16="http://schemas.microsoft.com/office/drawing/2014/main" id="{3CF6B9FE-D03E-304D-9684-89C65DD47E8C}"/>
              </a:ext>
            </a:extLst>
          </p:cNvPr>
          <p:cNvGrpSpPr/>
          <p:nvPr/>
        </p:nvGrpSpPr>
        <p:grpSpPr>
          <a:xfrm>
            <a:off x="418394" y="244508"/>
            <a:ext cx="2107229" cy="535531"/>
            <a:chOff x="245109" y="2194167"/>
            <a:chExt cx="10504413" cy="2707439"/>
          </a:xfrm>
        </p:grpSpPr>
        <p:pic>
          <p:nvPicPr>
            <p:cNvPr id="9" name="Imagen 8">
              <a:extLst>
                <a:ext uri="{FF2B5EF4-FFF2-40B4-BE49-F238E27FC236}">
                  <a16:creationId xmlns:a16="http://schemas.microsoft.com/office/drawing/2014/main" id="{1F9C4262-81D7-8AF7-D9EE-68F43B2EEE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13" name="Imagen 12">
              <a:extLst>
                <a:ext uri="{FF2B5EF4-FFF2-40B4-BE49-F238E27FC236}">
                  <a16:creationId xmlns:a16="http://schemas.microsoft.com/office/drawing/2014/main" id="{E069078C-0061-0600-7566-8D51E2B394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spTree>
    <p:extLst>
      <p:ext uri="{BB962C8B-B14F-4D97-AF65-F5344CB8AC3E}">
        <p14:creationId xmlns:p14="http://schemas.microsoft.com/office/powerpoint/2010/main" val="3483690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3CF5C700-9277-A45B-706D-48EB03E99387}"/>
              </a:ext>
            </a:extLst>
          </p:cNvPr>
          <p:cNvSpPr/>
          <p:nvPr/>
        </p:nvSpPr>
        <p:spPr>
          <a:xfrm>
            <a:off x="2611800" y="771375"/>
            <a:ext cx="6968399"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Dirección de Planeación Turística</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6" name="CuadroTexto 5">
            <a:extLst>
              <a:ext uri="{FF2B5EF4-FFF2-40B4-BE49-F238E27FC236}">
                <a16:creationId xmlns:a16="http://schemas.microsoft.com/office/drawing/2014/main" id="{4DF65B9D-E8B5-0B6A-96B3-CFC62A9F79F7}"/>
              </a:ext>
            </a:extLst>
          </p:cNvPr>
          <p:cNvSpPr txBox="1"/>
          <p:nvPr/>
        </p:nvSpPr>
        <p:spPr>
          <a:xfrm>
            <a:off x="418394" y="1381341"/>
            <a:ext cx="11390127" cy="867930"/>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t>Se encarga de diseñar y coordinar estrategias, mecanismos y acciones para cumplir con los objetivos de la política estatal turística, alineados al Plan Municipal de Desarrollo. Entre sus funciones destacan la elaboración del Programa Sectorial de Turismo, la definición de prioridades y criterios para el desarrollo sustentable, la evaluación de modelos internacionales exitosos, y la coordinación con los tres niveles de gobierno para implementar planes y programas que fortalezcan la planeación estratégica del turismo en el municipio.</a:t>
            </a:r>
            <a:endParaRPr lang="es-ES_tradnl"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1976ED12-2ABD-D2F3-A68F-3497E5E15314}"/>
              </a:ext>
            </a:extLst>
          </p:cNvPr>
          <p:cNvSpPr txBox="1"/>
          <p:nvPr/>
        </p:nvSpPr>
        <p:spPr>
          <a:xfrm>
            <a:off x="418394" y="2419403"/>
            <a:ext cx="4993578" cy="812530"/>
          </a:xfrm>
          <a:prstGeom prst="rect">
            <a:avLst/>
          </a:prstGeom>
          <a:noFill/>
        </p:spPr>
        <p:txBody>
          <a:bodyPr wrap="square">
            <a:spAutoFit/>
          </a:bodyPr>
          <a:lstStyle/>
          <a:p>
            <a:pPr algn="just">
              <a:lnSpc>
                <a:spcPct val="90000"/>
              </a:lnSpc>
              <a:spcAft>
                <a:spcPts val="600"/>
              </a:spcAft>
              <a:defRPr/>
            </a:pPr>
            <a:r>
              <a:rPr lang="es-MX" sz="1300" dirty="0"/>
              <a:t>En la </a:t>
            </a:r>
            <a:r>
              <a:rPr lang="es-MX" sz="1300" b="1" dirty="0"/>
              <a:t>primera gráfica</a:t>
            </a:r>
            <a:r>
              <a:rPr lang="es-MX" sz="1300" dirty="0"/>
              <a:t> se muestra el primer indicador a nivel </a:t>
            </a:r>
            <a:r>
              <a:rPr lang="es-MX" sz="1300" b="1" dirty="0">
                <a:solidFill>
                  <a:schemeClr val="accent4">
                    <a:lumMod val="75000"/>
                  </a:schemeClr>
                </a:solidFill>
                <a:cs typeface="Arial" panose="020B0604020202020204" pitchFamily="34" charset="0"/>
              </a:rPr>
              <a:t>componente</a:t>
            </a:r>
            <a:r>
              <a:rPr lang="es-MX" sz="1300" dirty="0"/>
              <a:t>, se tenía programado un total de </a:t>
            </a:r>
            <a:r>
              <a:rPr lang="es-MX" sz="1300" b="1" dirty="0"/>
              <a:t>2 eventos, </a:t>
            </a:r>
            <a:r>
              <a:rPr lang="es-MX" sz="1300" dirty="0"/>
              <a:t>y no se realizó eventos turísticos realizados</a:t>
            </a:r>
            <a:r>
              <a:rPr lang="es-MX" sz="1300" b="1" dirty="0"/>
              <a:t>, </a:t>
            </a:r>
            <a:r>
              <a:rPr lang="es-MX" sz="1300" dirty="0"/>
              <a:t>generando</a:t>
            </a:r>
            <a:r>
              <a:rPr lang="es-MX" sz="1300" dirty="0">
                <a:cs typeface="Arial" panose="020B0604020202020204" pitchFamily="34" charset="0"/>
              </a:rPr>
              <a:t> un </a:t>
            </a:r>
            <a:r>
              <a:rPr lang="es-MX" sz="1300" u="sng" dirty="0">
                <a:cs typeface="Arial" panose="020B0604020202020204" pitchFamily="34" charset="0"/>
              </a:rPr>
              <a:t>avance acumulado </a:t>
            </a:r>
            <a:r>
              <a:rPr lang="es-MX" sz="1300" dirty="0">
                <a:cs typeface="Arial" panose="020B0604020202020204" pitchFamily="34" charset="0"/>
              </a:rPr>
              <a:t>del </a:t>
            </a:r>
            <a:r>
              <a:rPr lang="es-MX" sz="1300" b="1" dirty="0">
                <a:solidFill>
                  <a:schemeClr val="accent4">
                    <a:lumMod val="75000"/>
                  </a:schemeClr>
                </a:solidFill>
                <a:cs typeface="Arial" panose="020B0604020202020204" pitchFamily="34" charset="0"/>
              </a:rPr>
              <a:t>0% </a:t>
            </a:r>
          </a:p>
        </p:txBody>
      </p:sp>
      <p:sp>
        <p:nvSpPr>
          <p:cNvPr id="10" name="CuadroTexto 9">
            <a:extLst>
              <a:ext uri="{FF2B5EF4-FFF2-40B4-BE49-F238E27FC236}">
                <a16:creationId xmlns:a16="http://schemas.microsoft.com/office/drawing/2014/main" id="{3A7047A4-D2D2-FED6-6FC8-7C1A47B269FE}"/>
              </a:ext>
            </a:extLst>
          </p:cNvPr>
          <p:cNvSpPr txBox="1"/>
          <p:nvPr/>
        </p:nvSpPr>
        <p:spPr>
          <a:xfrm>
            <a:off x="5675834" y="2326856"/>
            <a:ext cx="6097772" cy="1692771"/>
          </a:xfrm>
          <a:prstGeom prst="rect">
            <a:avLst/>
          </a:prstGeom>
          <a:noFill/>
        </p:spPr>
        <p:txBody>
          <a:bodyPr wrap="square">
            <a:spAutoFit/>
          </a:bodyPr>
          <a:lstStyle/>
          <a:p>
            <a:pPr algn="just">
              <a:buClr>
                <a:srgbClr val="C00000"/>
              </a:buClr>
              <a:defRPr/>
            </a:pPr>
            <a:r>
              <a:rPr lang="es-MX" sz="1300" dirty="0">
                <a:cs typeface="Arial" panose="020B0604020202020204" pitchFamily="34" charset="0"/>
              </a:rPr>
              <a:t>En la </a:t>
            </a:r>
            <a:r>
              <a:rPr lang="es-MX" sz="1300" b="1" dirty="0">
                <a:cs typeface="Arial" panose="020B0604020202020204" pitchFamily="34" charset="0"/>
              </a:rPr>
              <a:t>segunda gráfica </a:t>
            </a:r>
            <a:r>
              <a:rPr lang="es-MX" sz="1300" dirty="0">
                <a:cs typeface="Arial" panose="020B0604020202020204" pitchFamily="34" charset="0"/>
              </a:rPr>
              <a:t>se muestra el </a:t>
            </a:r>
            <a:r>
              <a:rPr lang="es-MX" sz="1300" u="sng" dirty="0">
                <a:cs typeface="Arial" panose="020B0604020202020204" pitchFamily="34" charset="0"/>
              </a:rPr>
              <a:t>avance acumulado</a:t>
            </a:r>
            <a:r>
              <a:rPr lang="es-MX" sz="1300" dirty="0">
                <a:cs typeface="Arial" panose="020B0604020202020204" pitchFamily="34" charset="0"/>
              </a:rPr>
              <a:t> por cada una de las actividades en unidades y porcentaje correspondientes. </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2</a:t>
            </a:r>
            <a:r>
              <a:rPr lang="es-MX" sz="1300" dirty="0">
                <a:cs typeface="Arial" panose="020B0604020202020204" pitchFamily="34" charset="0"/>
              </a:rPr>
              <a:t> eventos y no se realizaron </a:t>
            </a:r>
            <a:r>
              <a:rPr lang="es-MX" sz="1300" b="1" dirty="0">
                <a:solidFill>
                  <a:schemeClr val="accent4">
                    <a:lumMod val="75000"/>
                  </a:schemeClr>
                </a:solidFill>
                <a:cs typeface="Arial" panose="020B0604020202020204" pitchFamily="34" charset="0"/>
              </a:rPr>
              <a:t>eventos culturales, sociales e inclusivos realizados</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0%.</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1</a:t>
            </a:r>
            <a:r>
              <a:rPr lang="es-MX" sz="1300" dirty="0">
                <a:cs typeface="Arial" panose="020B0604020202020204" pitchFamily="34" charset="0"/>
              </a:rPr>
              <a:t> evento, y se obtuvo</a:t>
            </a:r>
            <a:r>
              <a:rPr lang="es-MX" sz="1300" b="1" dirty="0">
                <a:solidFill>
                  <a:schemeClr val="accent4">
                    <a:lumMod val="75000"/>
                  </a:schemeClr>
                </a:solidFill>
                <a:cs typeface="Arial" panose="020B0604020202020204" pitchFamily="34" charset="0"/>
              </a:rPr>
              <a:t> 1 evento deportivo realizado y difundido</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100%.</a:t>
            </a:r>
          </a:p>
        </p:txBody>
      </p:sp>
      <p:graphicFrame>
        <p:nvGraphicFramePr>
          <p:cNvPr id="11" name="Gráfico 10">
            <a:extLst>
              <a:ext uri="{FF2B5EF4-FFF2-40B4-BE49-F238E27FC236}">
                <a16:creationId xmlns:a16="http://schemas.microsoft.com/office/drawing/2014/main" id="{235ED26C-4F19-45FF-8A4A-94E9222FF789}"/>
              </a:ext>
            </a:extLst>
          </p:cNvPr>
          <p:cNvGraphicFramePr>
            <a:graphicFrameLocks/>
          </p:cNvGraphicFramePr>
          <p:nvPr>
            <p:extLst>
              <p:ext uri="{D42A27DB-BD31-4B8C-83A1-F6EECF244321}">
                <p14:modId xmlns:p14="http://schemas.microsoft.com/office/powerpoint/2010/main" val="3195538604"/>
              </p:ext>
            </p:extLst>
          </p:nvPr>
        </p:nvGraphicFramePr>
        <p:xfrm>
          <a:off x="5675834" y="3907920"/>
          <a:ext cx="6192036" cy="2971346"/>
        </p:xfrm>
        <a:graphic>
          <a:graphicData uri="http://schemas.openxmlformats.org/drawingml/2006/chart">
            <c:chart xmlns:c="http://schemas.openxmlformats.org/drawingml/2006/chart" xmlns:r="http://schemas.openxmlformats.org/officeDocument/2006/relationships" r:id="rId2"/>
          </a:graphicData>
        </a:graphic>
      </p:graphicFrame>
      <p:grpSp>
        <p:nvGrpSpPr>
          <p:cNvPr id="7" name="Grupo 6">
            <a:extLst>
              <a:ext uri="{FF2B5EF4-FFF2-40B4-BE49-F238E27FC236}">
                <a16:creationId xmlns:a16="http://schemas.microsoft.com/office/drawing/2014/main" id="{0208E360-0011-4CA0-B8EA-1311F3F8F619}"/>
              </a:ext>
            </a:extLst>
          </p:cNvPr>
          <p:cNvGrpSpPr/>
          <p:nvPr/>
        </p:nvGrpSpPr>
        <p:grpSpPr>
          <a:xfrm>
            <a:off x="418394" y="244508"/>
            <a:ext cx="2107229" cy="535531"/>
            <a:chOff x="245109" y="2194167"/>
            <a:chExt cx="10504413" cy="2707439"/>
          </a:xfrm>
        </p:grpSpPr>
        <p:pic>
          <p:nvPicPr>
            <p:cNvPr id="12" name="Imagen 11">
              <a:extLst>
                <a:ext uri="{FF2B5EF4-FFF2-40B4-BE49-F238E27FC236}">
                  <a16:creationId xmlns:a16="http://schemas.microsoft.com/office/drawing/2014/main" id="{65A8619F-6327-2040-82BB-FC144472CC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13" name="Imagen 12">
              <a:extLst>
                <a:ext uri="{FF2B5EF4-FFF2-40B4-BE49-F238E27FC236}">
                  <a16:creationId xmlns:a16="http://schemas.microsoft.com/office/drawing/2014/main" id="{7737B456-50C5-23BC-1749-CE0283A283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graphicFrame>
        <p:nvGraphicFramePr>
          <p:cNvPr id="14" name="Gráfico 13">
            <a:extLst>
              <a:ext uri="{FF2B5EF4-FFF2-40B4-BE49-F238E27FC236}">
                <a16:creationId xmlns:a16="http://schemas.microsoft.com/office/drawing/2014/main" id="{BF9408B0-48C0-4BD4-9CF7-5CB9EF41AD55}"/>
              </a:ext>
            </a:extLst>
          </p:cNvPr>
          <p:cNvGraphicFramePr>
            <a:graphicFrameLocks/>
          </p:cNvGraphicFramePr>
          <p:nvPr>
            <p:extLst>
              <p:ext uri="{D42A27DB-BD31-4B8C-83A1-F6EECF244321}">
                <p14:modId xmlns:p14="http://schemas.microsoft.com/office/powerpoint/2010/main" val="283959070"/>
              </p:ext>
            </p:extLst>
          </p:nvPr>
        </p:nvGraphicFramePr>
        <p:xfrm>
          <a:off x="444227" y="3440329"/>
          <a:ext cx="4644881" cy="327106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0782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BEEB4-4BA3-5A6A-26C1-DF6C277FFA0A}"/>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E4E8CCA6-2562-17F5-4052-6396020A0534}"/>
              </a:ext>
            </a:extLst>
          </p:cNvPr>
          <p:cNvGrpSpPr/>
          <p:nvPr/>
        </p:nvGrpSpPr>
        <p:grpSpPr>
          <a:xfrm>
            <a:off x="418394" y="244508"/>
            <a:ext cx="2107229" cy="535531"/>
            <a:chOff x="245109" y="2194167"/>
            <a:chExt cx="10504413" cy="2707439"/>
          </a:xfrm>
        </p:grpSpPr>
        <p:pic>
          <p:nvPicPr>
            <p:cNvPr id="3" name="Imagen 2">
              <a:extLst>
                <a:ext uri="{FF2B5EF4-FFF2-40B4-BE49-F238E27FC236}">
                  <a16:creationId xmlns:a16="http://schemas.microsoft.com/office/drawing/2014/main" id="{EE271D9D-AA79-B94E-741F-26175E82DF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4" name="Imagen 3">
              <a:extLst>
                <a:ext uri="{FF2B5EF4-FFF2-40B4-BE49-F238E27FC236}">
                  <a16:creationId xmlns:a16="http://schemas.microsoft.com/office/drawing/2014/main" id="{4D9A6AE0-EF3A-003C-B14C-F4DE7F1B3A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sp>
        <p:nvSpPr>
          <p:cNvPr id="5" name="Rectángulo 4">
            <a:extLst>
              <a:ext uri="{FF2B5EF4-FFF2-40B4-BE49-F238E27FC236}">
                <a16:creationId xmlns:a16="http://schemas.microsoft.com/office/drawing/2014/main" id="{1545FD3E-ABB9-4D01-E879-55F5E577238E}"/>
              </a:ext>
            </a:extLst>
          </p:cNvPr>
          <p:cNvSpPr/>
          <p:nvPr/>
        </p:nvSpPr>
        <p:spPr>
          <a:xfrm>
            <a:off x="1561082" y="747243"/>
            <a:ext cx="9069835"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Dirección de Fomento Turístico </a:t>
            </a:r>
            <a:r>
              <a:rPr lang="es-MX" sz="3200" b="1" dirty="0">
                <a:effectLst>
                  <a:outerShdw blurRad="38100" dist="38100" dir="2700000" algn="tl">
                    <a:srgbClr val="000000">
                      <a:alpha val="43137"/>
                    </a:srgbClr>
                  </a:outerShdw>
                </a:effectLst>
                <a:latin typeface="Century Gothic" panose="020B0502020202020204" pitchFamily="34" charset="0"/>
              </a:rPr>
              <a:t>I</a:t>
            </a:r>
            <a:r>
              <a:rPr kumimoji="0" lang="es-MX" sz="3200" b="1" i="0" strike="noStrike" kern="1200" cap="none" spc="0" normalizeH="0" baseline="0" noProof="0" dirty="0" err="1">
                <a:ln>
                  <a:noFill/>
                </a:ln>
                <a:effectLst>
                  <a:outerShdw blurRad="38100" dist="38100" dir="2700000" algn="tl">
                    <a:srgbClr val="000000">
                      <a:alpha val="43137"/>
                    </a:srgbClr>
                  </a:outerShdw>
                </a:effectLst>
                <a:uLnTx/>
                <a:uFillTx/>
                <a:latin typeface="Century Gothic" panose="020B0502020202020204" pitchFamily="34" charset="0"/>
              </a:rPr>
              <a:t>nternacional</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6" name="CuadroTexto 5">
            <a:extLst>
              <a:ext uri="{FF2B5EF4-FFF2-40B4-BE49-F238E27FC236}">
                <a16:creationId xmlns:a16="http://schemas.microsoft.com/office/drawing/2014/main" id="{55DDCC53-A5AE-1E1E-25EA-96149460F6D5}"/>
              </a:ext>
            </a:extLst>
          </p:cNvPr>
          <p:cNvSpPr txBox="1"/>
          <p:nvPr/>
        </p:nvSpPr>
        <p:spPr>
          <a:xfrm>
            <a:off x="418394" y="1381341"/>
            <a:ext cx="11390127" cy="1061829"/>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t>Se encarga de identificar oportunidades de inversión en el sector turístico, promoviendo un entorno favorable para inversionistas y desarrollando proyectos sostenibles alineados con las estrategias municipales. Además, mantiene relaciones con inversionistas, ofrece información y acompañamiento en el proceso de inversión, y trabaja en la creación de productos turísticos innovadores que destaquen la riqueza cultural, gastronómica y natural de la región. También colabora con actores locales para promover experiencias integradas y participa en capacitaciones que fortalezcan su desempeño, así como en otras funciones asignadas por sus superiores.</a:t>
            </a:r>
            <a:endParaRPr lang="es-ES_tradnl"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90C16B5D-8A91-E77C-83E2-0C0EE00EB314}"/>
              </a:ext>
            </a:extLst>
          </p:cNvPr>
          <p:cNvSpPr txBox="1"/>
          <p:nvPr/>
        </p:nvSpPr>
        <p:spPr>
          <a:xfrm>
            <a:off x="418394" y="2419403"/>
            <a:ext cx="4993578" cy="840230"/>
          </a:xfrm>
          <a:prstGeom prst="rect">
            <a:avLst/>
          </a:prstGeom>
          <a:noFill/>
        </p:spPr>
        <p:txBody>
          <a:bodyPr wrap="square">
            <a:spAutoFit/>
          </a:bodyPr>
          <a:lstStyle/>
          <a:p>
            <a:pPr algn="just">
              <a:lnSpc>
                <a:spcPct val="90000"/>
              </a:lnSpc>
              <a:spcAft>
                <a:spcPts val="600"/>
              </a:spcAft>
              <a:defRPr/>
            </a:pPr>
            <a:r>
              <a:rPr lang="es-MX" sz="1300" dirty="0"/>
              <a:t>La </a:t>
            </a:r>
            <a:r>
              <a:rPr lang="es-MX" sz="1300" b="1" dirty="0"/>
              <a:t>primera gráfica</a:t>
            </a:r>
            <a:r>
              <a:rPr lang="es-MX" sz="1300" dirty="0"/>
              <a:t> se muestra el segundo indicador a nivel </a:t>
            </a:r>
            <a:r>
              <a:rPr lang="es-MX" sz="1300" b="1" dirty="0">
                <a:solidFill>
                  <a:schemeClr val="accent4">
                    <a:lumMod val="75000"/>
                  </a:schemeClr>
                </a:solidFill>
                <a:cs typeface="Arial" panose="020B0604020202020204" pitchFamily="34" charset="0"/>
              </a:rPr>
              <a:t>componente</a:t>
            </a:r>
            <a:r>
              <a:rPr lang="es-MX" sz="1300" dirty="0"/>
              <a:t>, se tenía programado un total de </a:t>
            </a:r>
            <a:r>
              <a:rPr lang="es-MX" sz="1300" b="1" dirty="0"/>
              <a:t>2 participaciones </a:t>
            </a:r>
            <a:r>
              <a:rPr lang="es-MX" sz="1300" dirty="0"/>
              <a:t>en el</a:t>
            </a:r>
            <a:r>
              <a:rPr lang="es-MX" sz="1300" b="1" dirty="0"/>
              <a:t> </a:t>
            </a:r>
            <a:r>
              <a:rPr lang="es-MX" sz="1300" dirty="0"/>
              <a:t>primer trimestre</a:t>
            </a:r>
            <a:r>
              <a:rPr lang="es-MX" sz="1300" b="1" dirty="0"/>
              <a:t>, </a:t>
            </a:r>
            <a:r>
              <a:rPr lang="es-MX" sz="1300" dirty="0"/>
              <a:t>se</a:t>
            </a:r>
            <a:r>
              <a:rPr lang="es-MX" sz="1300" b="1" dirty="0"/>
              <a:t> </a:t>
            </a:r>
            <a:r>
              <a:rPr lang="es-MX" sz="1300" dirty="0"/>
              <a:t>l</a:t>
            </a:r>
            <a:r>
              <a:rPr lang="es-MX" sz="1300" dirty="0">
                <a:cs typeface="Arial" panose="020B0604020202020204" pitchFamily="34" charset="0"/>
              </a:rPr>
              <a:t>ogró </a:t>
            </a:r>
            <a:r>
              <a:rPr lang="es-MX" sz="1400" b="1" dirty="0">
                <a:solidFill>
                  <a:schemeClr val="accent4">
                    <a:lumMod val="75000"/>
                  </a:schemeClr>
                </a:solidFill>
                <a:cs typeface="Arial" panose="020B0604020202020204" pitchFamily="34" charset="0"/>
              </a:rPr>
              <a:t>2 participaciones en ferias y caravanas turísticas en total, </a:t>
            </a:r>
            <a:r>
              <a:rPr lang="es-MX" sz="1400" dirty="0">
                <a:cs typeface="Arial" panose="020B0604020202020204" pitchFamily="34" charset="0"/>
              </a:rPr>
              <a:t>generando un avance del </a:t>
            </a:r>
            <a:r>
              <a:rPr lang="es-MX" sz="1400" b="1" dirty="0">
                <a:solidFill>
                  <a:schemeClr val="accent4">
                    <a:lumMod val="75000"/>
                  </a:schemeClr>
                </a:solidFill>
                <a:cs typeface="Arial" panose="020B0604020202020204" pitchFamily="34" charset="0"/>
              </a:rPr>
              <a:t>100%.</a:t>
            </a:r>
            <a:endParaRPr lang="es-MX" sz="1300" b="1" dirty="0">
              <a:solidFill>
                <a:schemeClr val="accent4">
                  <a:lumMod val="75000"/>
                </a:schemeClr>
              </a:solidFill>
            </a:endParaRPr>
          </a:p>
        </p:txBody>
      </p:sp>
      <p:sp>
        <p:nvSpPr>
          <p:cNvPr id="10" name="CuadroTexto 9">
            <a:extLst>
              <a:ext uri="{FF2B5EF4-FFF2-40B4-BE49-F238E27FC236}">
                <a16:creationId xmlns:a16="http://schemas.microsoft.com/office/drawing/2014/main" id="{D5F80BA9-AC02-EEE8-8B8F-D38E2751232C}"/>
              </a:ext>
            </a:extLst>
          </p:cNvPr>
          <p:cNvSpPr txBox="1"/>
          <p:nvPr/>
        </p:nvSpPr>
        <p:spPr>
          <a:xfrm>
            <a:off x="5675834" y="2369388"/>
            <a:ext cx="6097772" cy="1292662"/>
          </a:xfrm>
          <a:prstGeom prst="rect">
            <a:avLst/>
          </a:prstGeom>
          <a:noFill/>
        </p:spPr>
        <p:txBody>
          <a:bodyPr wrap="square">
            <a:spAutoFit/>
          </a:bodyPr>
          <a:lstStyle/>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1</a:t>
            </a:r>
            <a:r>
              <a:rPr lang="es-MX" sz="1300" dirty="0">
                <a:cs typeface="Arial" panose="020B0604020202020204" pitchFamily="34" charset="0"/>
              </a:rPr>
              <a:t> evento, y se realizó </a:t>
            </a:r>
            <a:r>
              <a:rPr lang="es-MX" sz="1300" b="1" dirty="0">
                <a:solidFill>
                  <a:schemeClr val="accent4">
                    <a:lumMod val="75000"/>
                  </a:schemeClr>
                </a:solidFill>
                <a:cs typeface="Arial" panose="020B0604020202020204" pitchFamily="34" charset="0"/>
              </a:rPr>
              <a:t>1 evento cultural, social e inclusivo realizado</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100%.</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60,000</a:t>
            </a:r>
            <a:r>
              <a:rPr lang="es-MX" sz="1300" dirty="0">
                <a:cs typeface="Arial" panose="020B0604020202020204" pitchFamily="34" charset="0"/>
              </a:rPr>
              <a:t> visualizaciones y se registraron en total </a:t>
            </a:r>
            <a:r>
              <a:rPr lang="es-MX" sz="1300" b="1" dirty="0">
                <a:solidFill>
                  <a:schemeClr val="accent4">
                    <a:lumMod val="75000"/>
                  </a:schemeClr>
                </a:solidFill>
                <a:cs typeface="Arial" panose="020B0604020202020204" pitchFamily="34" charset="0"/>
              </a:rPr>
              <a:t>27,100</a:t>
            </a:r>
            <a:r>
              <a:rPr lang="es-MX" sz="1300" dirty="0">
                <a:cs typeface="Arial" panose="020B0604020202020204" pitchFamily="34" charset="0"/>
              </a:rPr>
              <a:t> </a:t>
            </a:r>
            <a:r>
              <a:rPr lang="es-MX" sz="1300" b="1" dirty="0">
                <a:solidFill>
                  <a:schemeClr val="accent4">
                    <a:lumMod val="75000"/>
                  </a:schemeClr>
                </a:solidFill>
                <a:cs typeface="Arial" panose="020B0604020202020204" pitchFamily="34" charset="0"/>
              </a:rPr>
              <a:t>publicaciones de promoción turísticas visualizadas</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45.17%.</a:t>
            </a:r>
          </a:p>
        </p:txBody>
      </p:sp>
      <p:graphicFrame>
        <p:nvGraphicFramePr>
          <p:cNvPr id="13" name="Gráfico 12">
            <a:extLst>
              <a:ext uri="{FF2B5EF4-FFF2-40B4-BE49-F238E27FC236}">
                <a16:creationId xmlns:a16="http://schemas.microsoft.com/office/drawing/2014/main" id="{E79803D7-01FB-4F28-A234-F83328DEE493}"/>
              </a:ext>
            </a:extLst>
          </p:cNvPr>
          <p:cNvGraphicFramePr>
            <a:graphicFrameLocks/>
          </p:cNvGraphicFramePr>
          <p:nvPr>
            <p:extLst>
              <p:ext uri="{D42A27DB-BD31-4B8C-83A1-F6EECF244321}">
                <p14:modId xmlns:p14="http://schemas.microsoft.com/office/powerpoint/2010/main" val="53432052"/>
              </p:ext>
            </p:extLst>
          </p:nvPr>
        </p:nvGraphicFramePr>
        <p:xfrm>
          <a:off x="914932" y="3362690"/>
          <a:ext cx="4000501" cy="322306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Gráfico 13">
            <a:extLst>
              <a:ext uri="{FF2B5EF4-FFF2-40B4-BE49-F238E27FC236}">
                <a16:creationId xmlns:a16="http://schemas.microsoft.com/office/drawing/2014/main" id="{92EE764B-A2B6-42F0-8E0B-7032A0A921FC}"/>
              </a:ext>
            </a:extLst>
          </p:cNvPr>
          <p:cNvGraphicFramePr>
            <a:graphicFrameLocks/>
          </p:cNvGraphicFramePr>
          <p:nvPr>
            <p:extLst>
              <p:ext uri="{D42A27DB-BD31-4B8C-83A1-F6EECF244321}">
                <p14:modId xmlns:p14="http://schemas.microsoft.com/office/powerpoint/2010/main" val="553311751"/>
              </p:ext>
            </p:extLst>
          </p:nvPr>
        </p:nvGraphicFramePr>
        <p:xfrm>
          <a:off x="5427489" y="4256264"/>
          <a:ext cx="3682479" cy="2226438"/>
        </p:xfrm>
        <a:graphic>
          <a:graphicData uri="http://schemas.openxmlformats.org/drawingml/2006/chart">
            <c:chart xmlns:c="http://schemas.openxmlformats.org/drawingml/2006/chart" xmlns:r="http://schemas.openxmlformats.org/officeDocument/2006/relationships" r:id="rId5"/>
          </a:graphicData>
        </a:graphic>
      </p:graphicFrame>
      <p:sp>
        <p:nvSpPr>
          <p:cNvPr id="17" name="CuadroTexto 16">
            <a:extLst>
              <a:ext uri="{FF2B5EF4-FFF2-40B4-BE49-F238E27FC236}">
                <a16:creationId xmlns:a16="http://schemas.microsoft.com/office/drawing/2014/main" id="{564B081B-5EE5-8365-451B-BF608B2C9169}"/>
              </a:ext>
            </a:extLst>
          </p:cNvPr>
          <p:cNvSpPr txBox="1"/>
          <p:nvPr/>
        </p:nvSpPr>
        <p:spPr>
          <a:xfrm>
            <a:off x="7047714" y="3643686"/>
            <a:ext cx="4000500" cy="430887"/>
          </a:xfrm>
          <a:prstGeom prst="rect">
            <a:avLst/>
          </a:prstGeom>
          <a:noFill/>
        </p:spPr>
        <p:txBody>
          <a:bodyPr wrap="square">
            <a:spAutoFit/>
          </a:bodyPr>
          <a:lstStyle/>
          <a:p>
            <a:pPr algn="ctr" rtl="0">
              <a:defRPr sz="1400" b="0" i="0" u="none" strike="noStrike" kern="1200" spc="0" baseline="0">
                <a:solidFill>
                  <a:prstClr val="black">
                    <a:lumMod val="65000"/>
                    <a:lumOff val="35000"/>
                  </a:prstClr>
                </a:solidFill>
                <a:latin typeface="+mn-lt"/>
                <a:ea typeface="+mn-ea"/>
                <a:cs typeface="+mn-cs"/>
              </a:defRPr>
            </a:pPr>
            <a:r>
              <a:rPr lang="es-MX" sz="1100" b="1" i="0" baseline="0" dirty="0">
                <a:effectLst/>
              </a:rPr>
              <a:t>META PLANEADA Y ALCANZADA A NIVEL </a:t>
            </a:r>
            <a:r>
              <a:rPr lang="es-MX" sz="1100" b="1" i="0" baseline="0" dirty="0">
                <a:solidFill>
                  <a:srgbClr val="B48900"/>
                </a:solidFill>
                <a:effectLst/>
              </a:rPr>
              <a:t>ACTIVIDAD</a:t>
            </a:r>
            <a:r>
              <a:rPr lang="es-MX" sz="1100" b="1" i="0" baseline="0" dirty="0">
                <a:effectLst/>
              </a:rPr>
              <a:t> </a:t>
            </a:r>
            <a:endParaRPr lang="es-MX" sz="1100" dirty="0">
              <a:effectLst/>
            </a:endParaRPr>
          </a:p>
          <a:p>
            <a:pPr algn="ctr" rtl="0">
              <a:defRPr sz="1400" b="0" i="0" u="none" strike="noStrike" kern="1200" spc="0" baseline="0">
                <a:solidFill>
                  <a:prstClr val="black">
                    <a:lumMod val="65000"/>
                    <a:lumOff val="35000"/>
                  </a:prstClr>
                </a:solidFill>
                <a:latin typeface="+mn-lt"/>
                <a:ea typeface="+mn-ea"/>
                <a:cs typeface="+mn-cs"/>
              </a:defRPr>
            </a:pPr>
            <a:r>
              <a:rPr lang="es-MX" sz="1100" b="1" i="0" baseline="0" dirty="0">
                <a:effectLst/>
              </a:rPr>
              <a:t>EN UNIDADES Y PORCENTAJE DE AVANCE</a:t>
            </a:r>
            <a:endParaRPr lang="es-MX" sz="1100" dirty="0">
              <a:effectLst/>
            </a:endParaRPr>
          </a:p>
        </p:txBody>
      </p:sp>
      <p:graphicFrame>
        <p:nvGraphicFramePr>
          <p:cNvPr id="18" name="Gráfico 17">
            <a:extLst>
              <a:ext uri="{FF2B5EF4-FFF2-40B4-BE49-F238E27FC236}">
                <a16:creationId xmlns:a16="http://schemas.microsoft.com/office/drawing/2014/main" id="{2AE0F386-5316-460E-BBEF-042DF2F8CD44}"/>
              </a:ext>
            </a:extLst>
          </p:cNvPr>
          <p:cNvGraphicFramePr>
            <a:graphicFrameLocks/>
          </p:cNvGraphicFramePr>
          <p:nvPr>
            <p:extLst>
              <p:ext uri="{D42A27DB-BD31-4B8C-83A1-F6EECF244321}">
                <p14:modId xmlns:p14="http://schemas.microsoft.com/office/powerpoint/2010/main" val="1399384526"/>
              </p:ext>
            </p:extLst>
          </p:nvPr>
        </p:nvGraphicFramePr>
        <p:xfrm>
          <a:off x="8911953" y="4191544"/>
          <a:ext cx="3201669" cy="2408129"/>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303762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C4B8F-F8F5-2FA7-17D0-29BBB639977A}"/>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F591FCBA-6955-7553-DF4F-2849EFEDF089}"/>
              </a:ext>
            </a:extLst>
          </p:cNvPr>
          <p:cNvGrpSpPr/>
          <p:nvPr/>
        </p:nvGrpSpPr>
        <p:grpSpPr>
          <a:xfrm>
            <a:off x="418394" y="244508"/>
            <a:ext cx="2107229" cy="535531"/>
            <a:chOff x="245109" y="2194167"/>
            <a:chExt cx="10504413" cy="2707439"/>
          </a:xfrm>
        </p:grpSpPr>
        <p:pic>
          <p:nvPicPr>
            <p:cNvPr id="3" name="Imagen 2">
              <a:extLst>
                <a:ext uri="{FF2B5EF4-FFF2-40B4-BE49-F238E27FC236}">
                  <a16:creationId xmlns:a16="http://schemas.microsoft.com/office/drawing/2014/main" id="{38B0878E-F68D-7086-AC9E-76DD644DC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4" name="Imagen 3">
              <a:extLst>
                <a:ext uri="{FF2B5EF4-FFF2-40B4-BE49-F238E27FC236}">
                  <a16:creationId xmlns:a16="http://schemas.microsoft.com/office/drawing/2014/main" id="{2DF102E3-6493-824D-24F0-2184EF2EE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sp>
        <p:nvSpPr>
          <p:cNvPr id="5" name="Rectángulo 4">
            <a:extLst>
              <a:ext uri="{FF2B5EF4-FFF2-40B4-BE49-F238E27FC236}">
                <a16:creationId xmlns:a16="http://schemas.microsoft.com/office/drawing/2014/main" id="{4570BC6F-91F5-F7A6-92EF-C7B980EB1CB9}"/>
              </a:ext>
            </a:extLst>
          </p:cNvPr>
          <p:cNvSpPr/>
          <p:nvPr/>
        </p:nvSpPr>
        <p:spPr>
          <a:xfrm>
            <a:off x="1561082" y="747243"/>
            <a:ext cx="9069835"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Dirección de Asuntos Internacionales</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6" name="CuadroTexto 5">
            <a:extLst>
              <a:ext uri="{FF2B5EF4-FFF2-40B4-BE49-F238E27FC236}">
                <a16:creationId xmlns:a16="http://schemas.microsoft.com/office/drawing/2014/main" id="{46632CD0-A082-F7C4-F2D1-281C2E8850A6}"/>
              </a:ext>
            </a:extLst>
          </p:cNvPr>
          <p:cNvSpPr txBox="1"/>
          <p:nvPr/>
        </p:nvSpPr>
        <p:spPr>
          <a:xfrm>
            <a:off x="418394" y="1381341"/>
            <a:ext cx="11390127" cy="1061829"/>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t>Tiene como función principal promover la cooperación internacional mediante acuerdos y tratados bilaterales o multilaterales. Facilita el contacto entre instituciones extranjeras y nacionales, participa en eventos internacionales, diseña estrategias de negociación en temas de interés global y monitorea tendencias internacionales que impacten al sector turístico. Asimismo, brinda atención protocolaria a visitantes distinguidos, impulsa programas de intercambio en diversas áreas relacionadas con la diversificación turística y garantiza el cumplimiento de compromisos internacionales, además de desempeñar otras funciones asignadas por sus superiores.</a:t>
            </a:r>
            <a:endParaRPr lang="es-ES_tradnl"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055CA3AF-6BBC-3D54-EA5D-D087B56A034E}"/>
              </a:ext>
            </a:extLst>
          </p:cNvPr>
          <p:cNvSpPr txBox="1"/>
          <p:nvPr/>
        </p:nvSpPr>
        <p:spPr>
          <a:xfrm>
            <a:off x="439660" y="2568756"/>
            <a:ext cx="4993578" cy="992579"/>
          </a:xfrm>
          <a:prstGeom prst="rect">
            <a:avLst/>
          </a:prstGeom>
          <a:noFill/>
        </p:spPr>
        <p:txBody>
          <a:bodyPr wrap="square">
            <a:spAutoFit/>
          </a:bodyPr>
          <a:lstStyle/>
          <a:p>
            <a:pPr algn="just">
              <a:lnSpc>
                <a:spcPct val="90000"/>
              </a:lnSpc>
              <a:spcAft>
                <a:spcPts val="600"/>
              </a:spcAft>
              <a:defRPr/>
            </a:pPr>
            <a:r>
              <a:rPr lang="es-MX" sz="1300" b="1" dirty="0"/>
              <a:t>Esta gráfica</a:t>
            </a:r>
            <a:r>
              <a:rPr lang="es-MX" sz="1300" dirty="0"/>
              <a:t> se muestra el tercer indicador a nivel </a:t>
            </a:r>
            <a:r>
              <a:rPr lang="es-MX" sz="1300" b="1" dirty="0">
                <a:solidFill>
                  <a:schemeClr val="accent4">
                    <a:lumMod val="75000"/>
                  </a:schemeClr>
                </a:solidFill>
              </a:rPr>
              <a:t>componente</a:t>
            </a:r>
            <a:r>
              <a:rPr lang="es-MX" sz="1300" dirty="0"/>
              <a:t>, no se tenía programado </a:t>
            </a:r>
            <a:r>
              <a:rPr lang="es-MX" sz="1300" b="1" dirty="0"/>
              <a:t>eventos </a:t>
            </a:r>
            <a:r>
              <a:rPr lang="es-MX" sz="1300" dirty="0"/>
              <a:t>en el</a:t>
            </a:r>
            <a:r>
              <a:rPr lang="es-MX" sz="1300" b="1" dirty="0"/>
              <a:t> </a:t>
            </a:r>
            <a:r>
              <a:rPr lang="es-MX" sz="1300" dirty="0"/>
              <a:t>primer trimestre</a:t>
            </a:r>
            <a:r>
              <a:rPr lang="es-MX" sz="1300" b="1" dirty="0"/>
              <a:t>, </a:t>
            </a:r>
            <a:r>
              <a:rPr lang="es-MX" sz="1300" dirty="0"/>
              <a:t>se</a:t>
            </a:r>
            <a:r>
              <a:rPr lang="es-MX" sz="1300" b="1" dirty="0"/>
              <a:t> </a:t>
            </a:r>
            <a:r>
              <a:rPr lang="es-MX" sz="1300" dirty="0"/>
              <a:t>l</a:t>
            </a:r>
            <a:r>
              <a:rPr lang="es-MX" sz="1300" dirty="0">
                <a:cs typeface="Arial" panose="020B0604020202020204" pitchFamily="34" charset="0"/>
              </a:rPr>
              <a:t>ogró un </a:t>
            </a:r>
            <a:r>
              <a:rPr lang="es-MX" sz="1300" u="sng" dirty="0">
                <a:cs typeface="Arial" panose="020B0604020202020204" pitchFamily="34" charset="0"/>
              </a:rPr>
              <a:t>avance acumulado </a:t>
            </a:r>
            <a:r>
              <a:rPr lang="es-MX" sz="1300" dirty="0">
                <a:cs typeface="Arial" panose="020B0604020202020204" pitchFamily="34" charset="0"/>
              </a:rPr>
              <a:t>del </a:t>
            </a:r>
            <a:r>
              <a:rPr lang="es-MX" sz="1300" b="1" dirty="0">
                <a:solidFill>
                  <a:schemeClr val="accent4">
                    <a:lumMod val="75000"/>
                  </a:schemeClr>
                </a:solidFill>
                <a:cs typeface="Arial" panose="020B0604020202020204" pitchFamily="34" charset="0"/>
              </a:rPr>
              <a:t>0%</a:t>
            </a:r>
            <a:r>
              <a:rPr lang="es-MX" sz="1300" b="1" dirty="0">
                <a:solidFill>
                  <a:srgbClr val="B20E49"/>
                </a:solidFill>
                <a:cs typeface="Arial" panose="020B0604020202020204" pitchFamily="34" charset="0"/>
              </a:rPr>
              <a:t>. </a:t>
            </a:r>
            <a:r>
              <a:rPr lang="es-MX" sz="1300" dirty="0"/>
              <a:t>Debido a que la Secretaría Municipal de Turismo no realizó </a:t>
            </a:r>
            <a:r>
              <a:rPr lang="es-MX" sz="1300" b="1" dirty="0">
                <a:solidFill>
                  <a:schemeClr val="accent4">
                    <a:lumMod val="75000"/>
                  </a:schemeClr>
                </a:solidFill>
              </a:rPr>
              <a:t>eventos turísticos de integración internacional y diplomacia </a:t>
            </a:r>
            <a:r>
              <a:rPr lang="es-MX" sz="1300" dirty="0"/>
              <a:t>en este primer trimestre.</a:t>
            </a:r>
          </a:p>
        </p:txBody>
      </p:sp>
      <p:sp>
        <p:nvSpPr>
          <p:cNvPr id="10" name="CuadroTexto 9">
            <a:extLst>
              <a:ext uri="{FF2B5EF4-FFF2-40B4-BE49-F238E27FC236}">
                <a16:creationId xmlns:a16="http://schemas.microsoft.com/office/drawing/2014/main" id="{EF77E2A6-A724-7341-49DA-4606459B74FC}"/>
              </a:ext>
            </a:extLst>
          </p:cNvPr>
          <p:cNvSpPr txBox="1"/>
          <p:nvPr/>
        </p:nvSpPr>
        <p:spPr>
          <a:xfrm>
            <a:off x="5675834" y="2273691"/>
            <a:ext cx="6097772" cy="2092881"/>
          </a:xfrm>
          <a:prstGeom prst="rect">
            <a:avLst/>
          </a:prstGeom>
          <a:noFill/>
        </p:spPr>
        <p:txBody>
          <a:bodyPr wrap="square">
            <a:spAutoFit/>
          </a:bodyPr>
          <a:lstStyle/>
          <a:p>
            <a:pPr algn="just">
              <a:buClr>
                <a:srgbClr val="C00000"/>
              </a:buClr>
              <a:defRPr/>
            </a:pPr>
            <a:r>
              <a:rPr lang="es-MX" sz="1300" dirty="0"/>
              <a:t>Se tenía programado </a:t>
            </a:r>
            <a:r>
              <a:rPr lang="es-MX" sz="1300" b="1" dirty="0"/>
              <a:t>90</a:t>
            </a:r>
            <a:r>
              <a:rPr lang="es-MX" sz="1300" dirty="0"/>
              <a:t> turistas atendidos en el primer trimestre, se logró un </a:t>
            </a:r>
            <a:r>
              <a:rPr lang="es-MX" sz="1300" u="sng" dirty="0"/>
              <a:t>avance acumulado </a:t>
            </a:r>
            <a:r>
              <a:rPr lang="es-MX" sz="1300" dirty="0"/>
              <a:t>de </a:t>
            </a:r>
            <a:r>
              <a:rPr lang="es-MX" sz="1300" b="1" dirty="0">
                <a:solidFill>
                  <a:schemeClr val="accent4">
                    <a:lumMod val="75000"/>
                  </a:schemeClr>
                </a:solidFill>
                <a:cs typeface="Arial" panose="020B0604020202020204" pitchFamily="34" charset="0"/>
              </a:rPr>
              <a:t>94.44%</a:t>
            </a:r>
            <a:r>
              <a:rPr lang="es-MX" sz="1300" dirty="0"/>
              <a:t>, con un total de </a:t>
            </a:r>
            <a:r>
              <a:rPr lang="es-MX" sz="1300" b="1" dirty="0">
                <a:solidFill>
                  <a:schemeClr val="accent4">
                    <a:lumMod val="75000"/>
                  </a:schemeClr>
                </a:solidFill>
                <a:cs typeface="Arial" panose="020B0604020202020204" pitchFamily="34" charset="0"/>
              </a:rPr>
              <a:t>85 atenciones a turistas</a:t>
            </a:r>
            <a:r>
              <a:rPr lang="es-MX" sz="1300" b="1" dirty="0"/>
              <a:t>,</a:t>
            </a:r>
            <a:r>
              <a:rPr lang="es-MX" sz="1300" b="1" dirty="0">
                <a:solidFill>
                  <a:srgbClr val="B20E49"/>
                </a:solidFill>
              </a:rPr>
              <a:t> </a:t>
            </a:r>
            <a:r>
              <a:rPr lang="es-MX" sz="1300" dirty="0"/>
              <a:t>brindando información de los atractivos turísticos y actividades del destino. </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70</a:t>
            </a:r>
            <a:r>
              <a:rPr lang="es-MX" sz="1300" dirty="0">
                <a:cs typeface="Arial" panose="020B0604020202020204" pitchFamily="34" charset="0"/>
              </a:rPr>
              <a:t> casos en este primer periodo y se logró </a:t>
            </a:r>
            <a:r>
              <a:rPr lang="es-MX" sz="1300" b="1" dirty="0">
                <a:solidFill>
                  <a:schemeClr val="accent4">
                    <a:lumMod val="75000"/>
                  </a:schemeClr>
                </a:solidFill>
                <a:cs typeface="Arial" panose="020B0604020202020204" pitchFamily="34" charset="0"/>
              </a:rPr>
              <a:t>248 casos con resolución de la casa consular</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354.29%.</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No se tenía programado hermanamiento </a:t>
            </a:r>
            <a:r>
              <a:rPr lang="es-MX" sz="1200" dirty="0"/>
              <a:t>generando un </a:t>
            </a:r>
            <a:r>
              <a:rPr lang="es-MX" sz="1300" b="1" dirty="0">
                <a:solidFill>
                  <a:schemeClr val="accent4">
                    <a:lumMod val="75000"/>
                  </a:schemeClr>
                </a:solidFill>
                <a:cs typeface="Arial" panose="020B0604020202020204" pitchFamily="34" charset="0"/>
              </a:rPr>
              <a:t>avance</a:t>
            </a:r>
            <a:r>
              <a:rPr lang="es-MX" sz="1200" b="1" dirty="0"/>
              <a:t> </a:t>
            </a:r>
            <a:r>
              <a:rPr lang="es-MX" sz="1200" dirty="0"/>
              <a:t>del </a:t>
            </a:r>
            <a:r>
              <a:rPr lang="es-MX" sz="1300" b="1" dirty="0">
                <a:solidFill>
                  <a:schemeClr val="accent4">
                    <a:lumMod val="75000"/>
                  </a:schemeClr>
                </a:solidFill>
                <a:cs typeface="Arial" panose="020B0604020202020204" pitchFamily="34" charset="0"/>
              </a:rPr>
              <a:t>0%</a:t>
            </a:r>
            <a:r>
              <a:rPr lang="es-MX" sz="1200" b="1" dirty="0">
                <a:solidFill>
                  <a:srgbClr val="C00000"/>
                </a:solidFill>
              </a:rPr>
              <a:t> </a:t>
            </a:r>
            <a:r>
              <a:rPr lang="es-MX" sz="1200" dirty="0"/>
              <a:t>en</a:t>
            </a:r>
            <a:r>
              <a:rPr lang="es-MX" sz="1200" b="1" dirty="0">
                <a:solidFill>
                  <a:srgbClr val="C00000"/>
                </a:solidFill>
              </a:rPr>
              <a:t> </a:t>
            </a:r>
            <a:r>
              <a:rPr lang="es-MX" sz="1300" b="1" dirty="0">
                <a:solidFill>
                  <a:schemeClr val="accent4">
                    <a:lumMod val="75000"/>
                  </a:schemeClr>
                </a:solidFill>
                <a:cs typeface="Arial" panose="020B0604020202020204" pitchFamily="34" charset="0"/>
              </a:rPr>
              <a:t>hermanamientos formalizados</a:t>
            </a:r>
            <a:r>
              <a:rPr lang="es-MX" sz="1200" dirty="0"/>
              <a:t>. </a:t>
            </a:r>
            <a:r>
              <a:rPr lang="es-MX" sz="1300" dirty="0"/>
              <a:t>Debido a que la Secretaría Municipal de Turismo no formalizó hermanamientos en este trimestre.</a:t>
            </a:r>
            <a:endParaRPr lang="es-ES" sz="1300" b="1" dirty="0">
              <a:solidFill>
                <a:schemeClr val="accent4">
                  <a:lumMod val="75000"/>
                </a:schemeClr>
              </a:solidFill>
              <a:cs typeface="Arial" panose="020B0604020202020204" pitchFamily="34" charset="0"/>
            </a:endParaRPr>
          </a:p>
        </p:txBody>
      </p:sp>
      <p:graphicFrame>
        <p:nvGraphicFramePr>
          <p:cNvPr id="11" name="Gráfico 10">
            <a:extLst>
              <a:ext uri="{FF2B5EF4-FFF2-40B4-BE49-F238E27FC236}">
                <a16:creationId xmlns:a16="http://schemas.microsoft.com/office/drawing/2014/main" id="{9BE9CB0B-900D-4635-9CE0-4785156CCE82}"/>
              </a:ext>
            </a:extLst>
          </p:cNvPr>
          <p:cNvGraphicFramePr>
            <a:graphicFrameLocks/>
          </p:cNvGraphicFramePr>
          <p:nvPr>
            <p:extLst>
              <p:ext uri="{D42A27DB-BD31-4B8C-83A1-F6EECF244321}">
                <p14:modId xmlns:p14="http://schemas.microsoft.com/office/powerpoint/2010/main" val="1290307434"/>
              </p:ext>
            </p:extLst>
          </p:nvPr>
        </p:nvGraphicFramePr>
        <p:xfrm>
          <a:off x="552041" y="3555338"/>
          <a:ext cx="4636648" cy="300039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Gráfico 6">
            <a:extLst>
              <a:ext uri="{FF2B5EF4-FFF2-40B4-BE49-F238E27FC236}">
                <a16:creationId xmlns:a16="http://schemas.microsoft.com/office/drawing/2014/main" id="{5C8476C4-9924-42B3-8094-A3E23E783F0A}"/>
              </a:ext>
            </a:extLst>
          </p:cNvPr>
          <p:cNvGraphicFramePr>
            <a:graphicFrameLocks/>
          </p:cNvGraphicFramePr>
          <p:nvPr>
            <p:extLst>
              <p:ext uri="{D42A27DB-BD31-4B8C-83A1-F6EECF244321}">
                <p14:modId xmlns:p14="http://schemas.microsoft.com/office/powerpoint/2010/main" val="906827148"/>
              </p:ext>
            </p:extLst>
          </p:nvPr>
        </p:nvGraphicFramePr>
        <p:xfrm>
          <a:off x="5947703" y="4263655"/>
          <a:ext cx="5554033" cy="260104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662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271B23D-A153-8A04-7A46-3739B4A72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ángulo 8">
            <a:extLst>
              <a:ext uri="{FF2B5EF4-FFF2-40B4-BE49-F238E27FC236}">
                <a16:creationId xmlns:a16="http://schemas.microsoft.com/office/drawing/2014/main" id="{93660083-018D-4F9E-81A3-A28562A81E90}"/>
              </a:ext>
            </a:extLst>
          </p:cNvPr>
          <p:cNvSpPr/>
          <p:nvPr/>
        </p:nvSpPr>
        <p:spPr>
          <a:xfrm>
            <a:off x="1790989" y="1244554"/>
            <a:ext cx="8610021" cy="461665"/>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a:t>
            </a:r>
          </a:p>
        </p:txBody>
      </p:sp>
      <p:grpSp>
        <p:nvGrpSpPr>
          <p:cNvPr id="11" name="Grupo 10">
            <a:extLst>
              <a:ext uri="{FF2B5EF4-FFF2-40B4-BE49-F238E27FC236}">
                <a16:creationId xmlns:a16="http://schemas.microsoft.com/office/drawing/2014/main" id="{F6E4C10D-54F7-E9DE-96F3-D3C8F835153F}"/>
              </a:ext>
            </a:extLst>
          </p:cNvPr>
          <p:cNvGrpSpPr/>
          <p:nvPr/>
        </p:nvGrpSpPr>
        <p:grpSpPr>
          <a:xfrm>
            <a:off x="295279" y="1722563"/>
            <a:ext cx="11601439" cy="4333170"/>
            <a:chOff x="295279" y="1722563"/>
            <a:chExt cx="11601439" cy="4333170"/>
          </a:xfrm>
        </p:grpSpPr>
        <p:pic>
          <p:nvPicPr>
            <p:cNvPr id="2" name="Imagen 1">
              <a:extLst>
                <a:ext uri="{FF2B5EF4-FFF2-40B4-BE49-F238E27FC236}">
                  <a16:creationId xmlns:a16="http://schemas.microsoft.com/office/drawing/2014/main" id="{33362C0C-34E9-204F-22A5-DE7199D506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280" y="1725024"/>
              <a:ext cx="3329305" cy="2238375"/>
            </a:xfrm>
            <a:prstGeom prst="rect">
              <a:avLst/>
            </a:prstGeom>
          </p:spPr>
        </p:pic>
        <p:pic>
          <p:nvPicPr>
            <p:cNvPr id="4" name="Imagen 3">
              <a:extLst>
                <a:ext uri="{FF2B5EF4-FFF2-40B4-BE49-F238E27FC236}">
                  <a16:creationId xmlns:a16="http://schemas.microsoft.com/office/drawing/2014/main" id="{C5B18CEA-CC0C-DCF4-1541-3D71AF3081E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9649" y="1727485"/>
              <a:ext cx="3325145" cy="2235914"/>
            </a:xfrm>
            <a:prstGeom prst="rect">
              <a:avLst/>
            </a:prstGeom>
            <a:noFill/>
          </p:spPr>
        </p:pic>
        <p:pic>
          <p:nvPicPr>
            <p:cNvPr id="5" name="Imagen 4">
              <a:extLst>
                <a:ext uri="{FF2B5EF4-FFF2-40B4-BE49-F238E27FC236}">
                  <a16:creationId xmlns:a16="http://schemas.microsoft.com/office/drawing/2014/main" id="{8086B14B-D0F6-3D9D-3465-5E76C982699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44794" y="1725024"/>
              <a:ext cx="2235914" cy="2235914"/>
            </a:xfrm>
            <a:prstGeom prst="rect">
              <a:avLst/>
            </a:prstGeom>
            <a:noFill/>
          </p:spPr>
        </p:pic>
        <p:pic>
          <p:nvPicPr>
            <p:cNvPr id="6" name="Imagen 5">
              <a:extLst>
                <a:ext uri="{FF2B5EF4-FFF2-40B4-BE49-F238E27FC236}">
                  <a16:creationId xmlns:a16="http://schemas.microsoft.com/office/drawing/2014/main" id="{C7304EAC-8E17-A605-E929-B8844058C75B}"/>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95279" y="3819819"/>
              <a:ext cx="3354549" cy="2235913"/>
            </a:xfrm>
            <a:prstGeom prst="rect">
              <a:avLst/>
            </a:prstGeom>
            <a:noFill/>
          </p:spPr>
        </p:pic>
        <p:pic>
          <p:nvPicPr>
            <p:cNvPr id="7" name="Imagen 6">
              <a:extLst>
                <a:ext uri="{FF2B5EF4-FFF2-40B4-BE49-F238E27FC236}">
                  <a16:creationId xmlns:a16="http://schemas.microsoft.com/office/drawing/2014/main" id="{7A51A90E-B6E2-AFDD-D6B6-13F3A8BE650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34914" t="20992" r="34403" b="28123"/>
            <a:stretch/>
          </p:blipFill>
          <p:spPr bwMode="auto">
            <a:xfrm>
              <a:off x="9180707" y="1722563"/>
              <a:ext cx="2716011" cy="2235914"/>
            </a:xfrm>
            <a:prstGeom prst="rect">
              <a:avLst/>
            </a:prstGeom>
            <a:ln>
              <a:noFill/>
            </a:ln>
            <a:extLst>
              <a:ext uri="{53640926-AAD7-44D8-BBD7-CCE9431645EC}">
                <a14:shadowObscured xmlns:a14="http://schemas.microsoft.com/office/drawing/2010/main"/>
              </a:ext>
            </a:extLst>
          </p:spPr>
        </p:pic>
        <p:pic>
          <p:nvPicPr>
            <p:cNvPr id="8" name="Imagen 7">
              <a:extLst>
                <a:ext uri="{FF2B5EF4-FFF2-40B4-BE49-F238E27FC236}">
                  <a16:creationId xmlns:a16="http://schemas.microsoft.com/office/drawing/2014/main" id="{4FCB0767-39B7-6864-4A9F-3B193DD9D7EE}"/>
                </a:ext>
              </a:extLst>
            </p:cNvPr>
            <p:cNvPicPr>
              <a:picLocks noChangeAspect="1"/>
            </p:cNvPicPr>
            <p:nvPr/>
          </p:nvPicPr>
          <p:blipFill>
            <a:blip r:embed="rId9"/>
            <a:stretch>
              <a:fillRect/>
            </a:stretch>
          </p:blipFill>
          <p:spPr>
            <a:xfrm>
              <a:off x="3649828" y="3809187"/>
              <a:ext cx="4287909" cy="2246546"/>
            </a:xfrm>
            <a:prstGeom prst="rect">
              <a:avLst/>
            </a:prstGeom>
          </p:spPr>
        </p:pic>
        <p:pic>
          <p:nvPicPr>
            <p:cNvPr id="10" name="Imagen 9">
              <a:extLst>
                <a:ext uri="{FF2B5EF4-FFF2-40B4-BE49-F238E27FC236}">
                  <a16:creationId xmlns:a16="http://schemas.microsoft.com/office/drawing/2014/main" id="{9E2E4891-4689-86C9-8A10-3146C72A0F0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927103" y="3809187"/>
              <a:ext cx="3969615" cy="2246545"/>
            </a:xfrm>
            <a:prstGeom prst="rect">
              <a:avLst/>
            </a:prstGeom>
          </p:spPr>
        </p:pic>
      </p:grpSp>
    </p:spTree>
    <p:extLst>
      <p:ext uri="{BB962C8B-B14F-4D97-AF65-F5344CB8AC3E}">
        <p14:creationId xmlns:p14="http://schemas.microsoft.com/office/powerpoint/2010/main" val="4128379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D4A152E-2442-2748-DD7E-D3D4B525AA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2787" y="1810843"/>
            <a:ext cx="10453139" cy="3444329"/>
          </a:xfrm>
          <a:prstGeom prst="rect">
            <a:avLst/>
          </a:prstGeom>
        </p:spPr>
      </p:pic>
    </p:spTree>
    <p:extLst>
      <p:ext uri="{BB962C8B-B14F-4D97-AF65-F5344CB8AC3E}">
        <p14:creationId xmlns:p14="http://schemas.microsoft.com/office/powerpoint/2010/main" val="3755242972"/>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3160</TotalTime>
  <Words>936</Words>
  <Application>Microsoft Macintosh PowerPoint</Application>
  <PresentationFormat>Panorámica</PresentationFormat>
  <Paragraphs>66</Paragraphs>
  <Slides>7</Slides>
  <Notes>2</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7</vt:i4>
      </vt:variant>
    </vt:vector>
  </HeadingPairs>
  <TitlesOfParts>
    <vt:vector size="14" baseType="lpstr">
      <vt:lpstr>Arial</vt:lpstr>
      <vt:lpstr>Arial Black</vt:lpstr>
      <vt:lpstr>Calibri</vt:lpstr>
      <vt:lpstr>Calibri Light</vt:lpstr>
      <vt:lpstr>Century Gothic</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Alma</dc:creator>
  <cp:lastModifiedBy>Microsoft Office User</cp:lastModifiedBy>
  <cp:revision>45</cp:revision>
  <dcterms:created xsi:type="dcterms:W3CDTF">2023-04-26T16:39:07Z</dcterms:created>
  <dcterms:modified xsi:type="dcterms:W3CDTF">2025-04-24T16:56:25Z</dcterms:modified>
</cp:coreProperties>
</file>